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306" r:id="rId2"/>
    <p:sldId id="437" r:id="rId3"/>
    <p:sldId id="442" r:id="rId4"/>
    <p:sldId id="425" r:id="rId5"/>
    <p:sldId id="428" r:id="rId6"/>
    <p:sldId id="427" r:id="rId7"/>
    <p:sldId id="443" r:id="rId8"/>
    <p:sldId id="426" r:id="rId9"/>
    <p:sldId id="447" r:id="rId10"/>
    <p:sldId id="435" r:id="rId11"/>
    <p:sldId id="448" r:id="rId12"/>
    <p:sldId id="459" r:id="rId13"/>
    <p:sldId id="449" r:id="rId14"/>
    <p:sldId id="461" r:id="rId15"/>
    <p:sldId id="460" r:id="rId16"/>
    <p:sldId id="450" r:id="rId17"/>
    <p:sldId id="436" r:id="rId18"/>
    <p:sldId id="423" r:id="rId19"/>
    <p:sldId id="455" r:id="rId20"/>
    <p:sldId id="453" r:id="rId21"/>
    <p:sldId id="451" r:id="rId22"/>
    <p:sldId id="452" r:id="rId23"/>
    <p:sldId id="456" r:id="rId24"/>
    <p:sldId id="458" r:id="rId25"/>
    <p:sldId id="446" r:id="rId26"/>
    <p:sldId id="434" r:id="rId27"/>
    <p:sldId id="429" r:id="rId28"/>
    <p:sldId id="430" r:id="rId29"/>
    <p:sldId id="431" r:id="rId30"/>
    <p:sldId id="432" r:id="rId31"/>
    <p:sldId id="444" r:id="rId32"/>
    <p:sldId id="421" r:id="rId33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8" autoAdjust="0"/>
    <p:restoredTop sz="90921" autoAdjust="0"/>
  </p:normalViewPr>
  <p:slideViewPr>
    <p:cSldViewPr>
      <p:cViewPr varScale="1">
        <p:scale>
          <a:sx n="75" d="100"/>
          <a:sy n="75" d="100"/>
        </p:scale>
        <p:origin x="-64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754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此評估法分數越高表示，系統越能在前幾個答案中便回答問題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此評估法分數越高表示，系統越能在前幾個答案中便回答問題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為問題個數，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rank(qi)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表示系統第一個正確回答問題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qi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的答案排行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(answer rank)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假如系統在第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個排行正確回答了問題，則這問題的分數為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1/2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，最後計算問題的平均分數即可。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如果系統最後的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MRR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值為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0.5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，表示此系統平均在第二的答案中即可回答正確答案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資源描述框架（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Description Framework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，簡稱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RDF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），是全球資訊網聯盟提出的一組標記語言的技術標準，以便更為豐富地描述和表達網路資源的內容與結構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其語法可簡單的用「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有一個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來表示」，強調該陳述的各個部分是為了強調：</a:t>
            </a: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陳述所描述的事物：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陳述所描述事物的具體屬性（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陳述所描述的作為該屬性（陳述所描述事物對應的）的值的事物：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59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83C-0CED-4F7D-B952-921917724CB0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pPr/>
              <a:t>2012/9/20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505200"/>
            <a:ext cx="8424936" cy="31641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Date : </a:t>
            </a:r>
            <a:r>
              <a:rPr lang="en-US" altLang="zh-TW" dirty="0" smtClean="0"/>
              <a:t>2012/09/20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Author : </a:t>
            </a:r>
            <a:r>
              <a:rPr lang="en-US" altLang="zh-TW" dirty="0" err="1" smtClean="0"/>
              <a:t>Sina</a:t>
            </a:r>
            <a:r>
              <a:rPr lang="en-US" altLang="zh-TW" dirty="0" smtClean="0"/>
              <a:t> </a:t>
            </a:r>
            <a:r>
              <a:rPr lang="en-US" altLang="zh-TW" dirty="0" err="1"/>
              <a:t>Fakhraee</a:t>
            </a:r>
            <a:r>
              <a:rPr lang="en-US" altLang="zh-TW" dirty="0"/>
              <a:t>, </a:t>
            </a:r>
            <a:r>
              <a:rPr lang="en-US" altLang="zh-TW" dirty="0" err="1"/>
              <a:t>Farshad</a:t>
            </a:r>
            <a:r>
              <a:rPr lang="en-US" altLang="zh-TW" dirty="0"/>
              <a:t> </a:t>
            </a:r>
            <a:r>
              <a:rPr lang="en-US" altLang="zh-TW" dirty="0" err="1"/>
              <a:t>Fotouhi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/>
              <a:t>Source : KEYS’12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Speaker : </a:t>
            </a:r>
            <a:r>
              <a:rPr lang="en-US" altLang="zh-TW" dirty="0" err="1" smtClean="0"/>
              <a:t>Er</a:t>
            </a:r>
            <a:r>
              <a:rPr lang="en-US" altLang="zh-TW" dirty="0" smtClean="0"/>
              <a:t>-Gang Liu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Advisor : </a:t>
            </a:r>
            <a:r>
              <a:rPr lang="en-US" altLang="zh-TW" dirty="0"/>
              <a:t>Dr</a:t>
            </a:r>
            <a:r>
              <a:rPr lang="en-US" altLang="zh-TW" dirty="0" smtClean="0"/>
              <a:t>.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08912" cy="13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1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8212"/>
            <a:ext cx="61055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Knowledge Base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9" name="AutoShape 43"/>
          <p:cNvSpPr>
            <a:spLocks noChangeArrowheads="1"/>
          </p:cNvSpPr>
          <p:nvPr/>
        </p:nvSpPr>
        <p:spPr bwMode="gray">
          <a:xfrm>
            <a:off x="162497" y="1124744"/>
            <a:ext cx="1889223" cy="371475"/>
          </a:xfrm>
          <a:prstGeom prst="bevel">
            <a:avLst>
              <a:gd name="adj" fmla="val 3718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gray">
          <a:xfrm>
            <a:off x="755576" y="1124745"/>
            <a:ext cx="6848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1C1C1C"/>
                </a:solidFill>
                <a:ea typeface="新細明體" charset="-120"/>
              </a:rPr>
              <a:t>RDB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gray">
          <a:xfrm>
            <a:off x="162497" y="2780928"/>
            <a:ext cx="1889223" cy="371475"/>
          </a:xfrm>
          <a:prstGeom prst="bevel">
            <a:avLst>
              <a:gd name="adj" fmla="val 3718"/>
            </a:avLst>
          </a:prstGeom>
          <a:solidFill>
            <a:srgbClr val="99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gray">
          <a:xfrm>
            <a:off x="774685" y="2780928"/>
            <a:ext cx="6591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1C1C1C"/>
                </a:solidFill>
                <a:ea typeface="新細明體" charset="-120"/>
              </a:rPr>
              <a:t>RDF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96336" y="0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284984"/>
            <a:ext cx="6105525" cy="354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9"/>
          <p:cNvCxnSpPr/>
          <p:nvPr/>
        </p:nvCxnSpPr>
        <p:spPr>
          <a:xfrm>
            <a:off x="774685" y="1772816"/>
            <a:ext cx="4589403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9"/>
          <p:cNvCxnSpPr/>
          <p:nvPr/>
        </p:nvCxnSpPr>
        <p:spPr>
          <a:xfrm>
            <a:off x="827584" y="2420888"/>
            <a:ext cx="4104456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9"/>
          <p:cNvCxnSpPr/>
          <p:nvPr/>
        </p:nvCxnSpPr>
        <p:spPr>
          <a:xfrm>
            <a:off x="2051720" y="2420888"/>
            <a:ext cx="360040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9"/>
          <p:cNvCxnSpPr/>
          <p:nvPr/>
        </p:nvCxnSpPr>
        <p:spPr>
          <a:xfrm flipH="1">
            <a:off x="827584" y="2420888"/>
            <a:ext cx="3744416" cy="3744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DBSemSXplorer’s System Architecture</a:t>
            </a:r>
          </a:p>
          <a:p>
            <a:r>
              <a:rPr lang="en-US" altLang="zh-TW" sz="2600" b="1" dirty="0">
                <a:latin typeface="Century Gothic" pitchFamily="34" charset="0"/>
              </a:rPr>
              <a:t>Relational database to RDF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Knowledge Base</a:t>
            </a: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Extracting an ontology from the database schema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to Knowledgebase Resource Mapper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mapping Techniques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SPARQL Query Construction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7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Extracting </a:t>
            </a:r>
            <a:r>
              <a:rPr lang="en-US" altLang="zh-TW" sz="2800" b="1" dirty="0">
                <a:latin typeface="Arial Rounded MT Bold" pitchFamily="34" charset="0"/>
              </a:rPr>
              <a:t>an ontology from the database </a:t>
            </a:r>
            <a:r>
              <a:rPr lang="en-US" altLang="zh-TW" sz="2800" b="1" dirty="0" smtClean="0">
                <a:latin typeface="Arial Rounded MT Bold" pitchFamily="34" charset="0"/>
              </a:rPr>
              <a:t>schema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6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582306"/>
              </p:ext>
            </p:extLst>
          </p:nvPr>
        </p:nvGraphicFramePr>
        <p:xfrm>
          <a:off x="467544" y="1832992"/>
          <a:ext cx="3816424" cy="152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36104"/>
                <a:gridCol w="1800200"/>
                <a:gridCol w="1080120"/>
              </a:tblGrid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Movie ID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Title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DirectorID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1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Ocean’s Twelve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001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2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Star</a:t>
                      </a:r>
                      <a:r>
                        <a:rPr lang="en-US" sz="1400" i="1" baseline="0" dirty="0" smtClean="0"/>
                        <a:t> Trek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004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3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Leatherheads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003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2543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4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The</a:t>
                      </a:r>
                      <a:r>
                        <a:rPr lang="en-US" sz="1400" i="1" baseline="0" dirty="0" smtClean="0"/>
                        <a:t> Terminator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002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79763"/>
              </p:ext>
            </p:extLst>
          </p:nvPr>
        </p:nvGraphicFramePr>
        <p:xfrm>
          <a:off x="5436096" y="1832992"/>
          <a:ext cx="3240360" cy="152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2128"/>
                <a:gridCol w="2088232"/>
              </a:tblGrid>
              <a:tr h="225116">
                <a:tc>
                  <a:txBody>
                    <a:bodyPr/>
                    <a:lstStyle/>
                    <a:p>
                      <a:r>
                        <a:rPr lang="en-US" altLang="zh-TW" sz="1400" i="1" dirty="0" err="1" smtClean="0"/>
                        <a:t>DirectorID</a:t>
                      </a:r>
                      <a:endParaRPr lang="de-DE" altLang="zh-TW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Direct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001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Soderbergh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002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i="1" dirty="0" smtClean="0"/>
                        <a:t>James Cameron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003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George</a:t>
                      </a:r>
                      <a:r>
                        <a:rPr lang="en-US" sz="1400" i="1" baseline="0" dirty="0" smtClean="0"/>
                        <a:t> Clooney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2543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004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J.Abrams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3" name="肘形接點 2"/>
          <p:cNvCxnSpPr/>
          <p:nvPr/>
        </p:nvCxnSpPr>
        <p:spPr>
          <a:xfrm>
            <a:off x="3923928" y="1412776"/>
            <a:ext cx="1515343" cy="5040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3923928" y="1412776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95409" y="1313858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/>
              <a:t>Movie</a:t>
            </a:r>
            <a:endParaRPr lang="zh-TW" altLang="en-US" sz="2000" b="1" dirty="0"/>
          </a:p>
        </p:txBody>
      </p:sp>
      <p:sp>
        <p:nvSpPr>
          <p:cNvPr id="17" name="矩形 16"/>
          <p:cNvSpPr/>
          <p:nvPr/>
        </p:nvSpPr>
        <p:spPr>
          <a:xfrm>
            <a:off x="5349583" y="1326379"/>
            <a:ext cx="1309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/>
              <a:t>Directors</a:t>
            </a:r>
            <a:endParaRPr lang="zh-TW" altLang="en-US" sz="2000" b="1" dirty="0"/>
          </a:p>
        </p:txBody>
      </p:sp>
      <p:sp>
        <p:nvSpPr>
          <p:cNvPr id="18" name="Rectangle 8"/>
          <p:cNvSpPr/>
          <p:nvPr/>
        </p:nvSpPr>
        <p:spPr>
          <a:xfrm>
            <a:off x="179512" y="2058980"/>
            <a:ext cx="1467098" cy="477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Extracting </a:t>
            </a:r>
            <a:r>
              <a:rPr lang="en-US" altLang="zh-TW" sz="2800" b="1" dirty="0">
                <a:latin typeface="Arial Rounded MT Bold" pitchFamily="34" charset="0"/>
              </a:rPr>
              <a:t>an ontology from the database </a:t>
            </a:r>
            <a:r>
              <a:rPr lang="en-US" altLang="zh-TW" sz="2800" b="1" dirty="0" smtClean="0">
                <a:latin typeface="Arial Rounded MT Bold" pitchFamily="34" charset="0"/>
              </a:rPr>
              <a:t>schema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6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07514"/>
              </p:ext>
            </p:extLst>
          </p:nvPr>
        </p:nvGraphicFramePr>
        <p:xfrm>
          <a:off x="467544" y="1832992"/>
          <a:ext cx="3816424" cy="152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36104"/>
                <a:gridCol w="1800200"/>
                <a:gridCol w="1080120"/>
              </a:tblGrid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Movie ID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Title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DirectorID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1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Ocean’s Twelve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001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2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Star</a:t>
                      </a:r>
                      <a:r>
                        <a:rPr lang="en-US" sz="1400" i="1" baseline="0" dirty="0" smtClean="0"/>
                        <a:t> Trek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004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3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Leatherheads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003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2543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4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The</a:t>
                      </a:r>
                      <a:r>
                        <a:rPr lang="en-US" sz="1400" i="1" baseline="0" dirty="0" smtClean="0"/>
                        <a:t> Terminator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002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37529"/>
              </p:ext>
            </p:extLst>
          </p:nvPr>
        </p:nvGraphicFramePr>
        <p:xfrm>
          <a:off x="5436096" y="1832992"/>
          <a:ext cx="3240360" cy="152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2128"/>
                <a:gridCol w="2088232"/>
              </a:tblGrid>
              <a:tr h="225116">
                <a:tc>
                  <a:txBody>
                    <a:bodyPr/>
                    <a:lstStyle/>
                    <a:p>
                      <a:r>
                        <a:rPr lang="en-US" altLang="zh-TW" sz="1400" i="1" dirty="0" err="1" smtClean="0"/>
                        <a:t>DirectorID</a:t>
                      </a:r>
                      <a:endParaRPr lang="de-DE" altLang="zh-TW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Direct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001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Soderbergh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002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i="1" dirty="0" smtClean="0"/>
                        <a:t>James Cameron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003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George</a:t>
                      </a:r>
                      <a:r>
                        <a:rPr lang="en-US" sz="1400" i="1" baseline="0" dirty="0" smtClean="0"/>
                        <a:t> Clooney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2543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004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J.Abrams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683568" y="4005064"/>
            <a:ext cx="1584176" cy="76015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Movie , 1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8" idx="6"/>
          </p:cNvCxnSpPr>
          <p:nvPr/>
        </p:nvCxnSpPr>
        <p:spPr>
          <a:xfrm>
            <a:off x="2267744" y="4385141"/>
            <a:ext cx="13681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707904" y="3933056"/>
            <a:ext cx="1368152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Ocean’s Twelve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374955" y="3913311"/>
            <a:ext cx="122822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700" dirty="0" smtClean="0"/>
              <a:t>Movie: title</a:t>
            </a:r>
            <a:endParaRPr lang="zh-TW" altLang="en-US" sz="1700" dirty="0"/>
          </a:p>
        </p:txBody>
      </p:sp>
      <p:cxnSp>
        <p:nvCxnSpPr>
          <p:cNvPr id="3" name="肘形接點 2"/>
          <p:cNvCxnSpPr/>
          <p:nvPr/>
        </p:nvCxnSpPr>
        <p:spPr>
          <a:xfrm>
            <a:off x="3923928" y="1412776"/>
            <a:ext cx="1515343" cy="5040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3923928" y="1412776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95409" y="1313858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/>
              <a:t>Movie</a:t>
            </a:r>
            <a:endParaRPr lang="zh-TW" altLang="en-US" sz="2000" b="1" dirty="0"/>
          </a:p>
        </p:txBody>
      </p:sp>
      <p:sp>
        <p:nvSpPr>
          <p:cNvPr id="17" name="矩形 16"/>
          <p:cNvSpPr/>
          <p:nvPr/>
        </p:nvSpPr>
        <p:spPr>
          <a:xfrm>
            <a:off x="5349583" y="1326379"/>
            <a:ext cx="1309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/>
              <a:t>Directors</a:t>
            </a:r>
            <a:endParaRPr lang="zh-TW" altLang="en-US" sz="2000" b="1" dirty="0"/>
          </a:p>
        </p:txBody>
      </p:sp>
      <p:sp>
        <p:nvSpPr>
          <p:cNvPr id="19" name="Rectangle 8"/>
          <p:cNvSpPr/>
          <p:nvPr/>
        </p:nvSpPr>
        <p:spPr>
          <a:xfrm>
            <a:off x="1376710" y="2060848"/>
            <a:ext cx="1575110" cy="477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2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3528" y="27816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Extracting </a:t>
            </a:r>
            <a:r>
              <a:rPr lang="en-US" altLang="zh-TW" sz="2800" b="1" dirty="0">
                <a:latin typeface="Arial Rounded MT Bold" pitchFamily="34" charset="0"/>
              </a:rPr>
              <a:t>an ontology from the database </a:t>
            </a:r>
            <a:r>
              <a:rPr lang="en-US" altLang="zh-TW" sz="2800" b="1" dirty="0" smtClean="0">
                <a:latin typeface="Arial Rounded MT Bold" pitchFamily="34" charset="0"/>
              </a:rPr>
              <a:t>schema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6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15151"/>
              </p:ext>
            </p:extLst>
          </p:nvPr>
        </p:nvGraphicFramePr>
        <p:xfrm>
          <a:off x="467544" y="1715886"/>
          <a:ext cx="3816424" cy="152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36104"/>
                <a:gridCol w="1800200"/>
                <a:gridCol w="1080120"/>
              </a:tblGrid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Movie ID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Title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DirectorID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1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Ocean’s Twelve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001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2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Star</a:t>
                      </a:r>
                      <a:r>
                        <a:rPr lang="en-US" sz="1400" i="1" baseline="0" dirty="0" smtClean="0"/>
                        <a:t> Trek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004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3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Leatherheads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003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2543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4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The</a:t>
                      </a:r>
                      <a:r>
                        <a:rPr lang="en-US" sz="1400" i="1" baseline="0" dirty="0" smtClean="0"/>
                        <a:t> Terminator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002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30080"/>
              </p:ext>
            </p:extLst>
          </p:nvPr>
        </p:nvGraphicFramePr>
        <p:xfrm>
          <a:off x="5436096" y="1715886"/>
          <a:ext cx="3240360" cy="152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2128"/>
                <a:gridCol w="2088232"/>
              </a:tblGrid>
              <a:tr h="225116">
                <a:tc>
                  <a:txBody>
                    <a:bodyPr/>
                    <a:lstStyle/>
                    <a:p>
                      <a:r>
                        <a:rPr lang="en-US" altLang="zh-TW" sz="1400" i="1" dirty="0" err="1" smtClean="0"/>
                        <a:t>DirectorID</a:t>
                      </a:r>
                      <a:endParaRPr lang="de-DE" altLang="zh-TW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Direct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001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Soderbergh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002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i="1" dirty="0" smtClean="0"/>
                        <a:t>James Cameron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003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George</a:t>
                      </a:r>
                      <a:r>
                        <a:rPr lang="en-US" sz="1400" i="1" baseline="0" dirty="0" smtClean="0"/>
                        <a:t> Clooney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2543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004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J.Abrams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395536" y="3664769"/>
            <a:ext cx="1584176" cy="76015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Movie , 1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8" idx="6"/>
          </p:cNvCxnSpPr>
          <p:nvPr/>
        </p:nvCxnSpPr>
        <p:spPr>
          <a:xfrm>
            <a:off x="1979712" y="4044846"/>
            <a:ext cx="13681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419872" y="3592761"/>
            <a:ext cx="1368152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Ocean’s Twelve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086923" y="3573016"/>
            <a:ext cx="122822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700" dirty="0" smtClean="0"/>
              <a:t>Movie: title</a:t>
            </a:r>
            <a:endParaRPr lang="zh-TW" altLang="en-US" sz="1700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1611213" y="4384849"/>
            <a:ext cx="1520627" cy="9429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32439" y="4845695"/>
            <a:ext cx="17475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700" dirty="0" smtClean="0"/>
              <a:t>Movie: </a:t>
            </a:r>
            <a:r>
              <a:rPr lang="en-US" altLang="zh-TW" sz="1700" dirty="0" err="1" smtClean="0"/>
              <a:t>DirctorID</a:t>
            </a:r>
            <a:endParaRPr lang="zh-TW" altLang="en-US" sz="1700" dirty="0"/>
          </a:p>
        </p:txBody>
      </p:sp>
      <p:cxnSp>
        <p:nvCxnSpPr>
          <p:cNvPr id="3" name="肘形接點 2"/>
          <p:cNvCxnSpPr/>
          <p:nvPr/>
        </p:nvCxnSpPr>
        <p:spPr>
          <a:xfrm>
            <a:off x="3923928" y="1295670"/>
            <a:ext cx="1515343" cy="5040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3923928" y="1295670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95409" y="1196752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/>
              <a:t>Movie</a:t>
            </a:r>
            <a:endParaRPr lang="zh-TW" altLang="en-US" sz="2000" b="1" dirty="0"/>
          </a:p>
        </p:txBody>
      </p:sp>
      <p:sp>
        <p:nvSpPr>
          <p:cNvPr id="17" name="矩形 16"/>
          <p:cNvSpPr/>
          <p:nvPr/>
        </p:nvSpPr>
        <p:spPr>
          <a:xfrm>
            <a:off x="5349583" y="1209273"/>
            <a:ext cx="1309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/>
              <a:t>Directors</a:t>
            </a:r>
            <a:endParaRPr lang="zh-TW" altLang="en-US" sz="2000" b="1" dirty="0"/>
          </a:p>
        </p:txBody>
      </p:sp>
      <p:sp>
        <p:nvSpPr>
          <p:cNvPr id="18" name="Rectangle 8"/>
          <p:cNvSpPr/>
          <p:nvPr/>
        </p:nvSpPr>
        <p:spPr>
          <a:xfrm>
            <a:off x="3059832" y="1943742"/>
            <a:ext cx="1332148" cy="477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8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3528" y="27816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Extracting </a:t>
            </a:r>
            <a:r>
              <a:rPr lang="en-US" altLang="zh-TW" sz="2800" b="1" dirty="0">
                <a:latin typeface="Arial Rounded MT Bold" pitchFamily="34" charset="0"/>
              </a:rPr>
              <a:t>an ontology from the database </a:t>
            </a:r>
            <a:r>
              <a:rPr lang="en-US" altLang="zh-TW" sz="2800" b="1" dirty="0" smtClean="0">
                <a:latin typeface="Arial Rounded MT Bold" pitchFamily="34" charset="0"/>
              </a:rPr>
              <a:t>schema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6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15269"/>
              </p:ext>
            </p:extLst>
          </p:nvPr>
        </p:nvGraphicFramePr>
        <p:xfrm>
          <a:off x="467544" y="1715886"/>
          <a:ext cx="3816424" cy="152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36104"/>
                <a:gridCol w="1800200"/>
                <a:gridCol w="1080120"/>
              </a:tblGrid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Movie ID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Title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DirectorID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1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Ocean’s Twelve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001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2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Star</a:t>
                      </a:r>
                      <a:r>
                        <a:rPr lang="en-US" sz="1400" i="1" baseline="0" dirty="0" smtClean="0"/>
                        <a:t> Trek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004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3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Leatherheads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003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2543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4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The</a:t>
                      </a:r>
                      <a:r>
                        <a:rPr lang="en-US" sz="1400" i="1" baseline="0" dirty="0" smtClean="0"/>
                        <a:t> Terminator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/>
                        <a:t>002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17963"/>
              </p:ext>
            </p:extLst>
          </p:nvPr>
        </p:nvGraphicFramePr>
        <p:xfrm>
          <a:off x="5436096" y="1715886"/>
          <a:ext cx="3240360" cy="152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2128"/>
                <a:gridCol w="2088232"/>
              </a:tblGrid>
              <a:tr h="225116">
                <a:tc>
                  <a:txBody>
                    <a:bodyPr/>
                    <a:lstStyle/>
                    <a:p>
                      <a:r>
                        <a:rPr lang="en-US" altLang="zh-TW" sz="1400" i="1" dirty="0" err="1" smtClean="0"/>
                        <a:t>DirectorID</a:t>
                      </a:r>
                      <a:endParaRPr lang="de-DE" altLang="zh-TW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Direct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001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Soderbergh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002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i="1" dirty="0" smtClean="0"/>
                        <a:t>James Cameron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003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George</a:t>
                      </a:r>
                      <a:r>
                        <a:rPr lang="en-US" sz="1400" i="1" baseline="0" dirty="0" smtClean="0"/>
                        <a:t> Clooney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2543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004</a:t>
                      </a:r>
                      <a:endParaRPr lang="de-DE" sz="1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/>
                        <a:t>J.Abrams</a:t>
                      </a:r>
                      <a:endParaRPr lang="de-DE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395536" y="3664769"/>
            <a:ext cx="1584176" cy="76015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Movie , 1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8" idx="6"/>
          </p:cNvCxnSpPr>
          <p:nvPr/>
        </p:nvCxnSpPr>
        <p:spPr>
          <a:xfrm>
            <a:off x="1979712" y="4044846"/>
            <a:ext cx="13681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419872" y="3592761"/>
            <a:ext cx="1368152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Ocean’s Twelve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086923" y="3573016"/>
            <a:ext cx="122822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700" dirty="0" smtClean="0"/>
              <a:t>Movie: title</a:t>
            </a:r>
            <a:endParaRPr lang="zh-TW" altLang="en-US" sz="1700" dirty="0"/>
          </a:p>
        </p:txBody>
      </p:sp>
      <p:cxnSp>
        <p:nvCxnSpPr>
          <p:cNvPr id="22" name="直線單箭頭接點 21"/>
          <p:cNvCxnSpPr>
            <a:stCxn id="8" idx="5"/>
          </p:cNvCxnSpPr>
          <p:nvPr/>
        </p:nvCxnSpPr>
        <p:spPr>
          <a:xfrm>
            <a:off x="1747715" y="4313600"/>
            <a:ext cx="1384125" cy="10142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971600" y="4718122"/>
            <a:ext cx="122822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700" dirty="0" smtClean="0"/>
              <a:t>Movie: title</a:t>
            </a:r>
            <a:endParaRPr lang="zh-TW" altLang="en-US" sz="1700" dirty="0"/>
          </a:p>
        </p:txBody>
      </p:sp>
      <p:sp>
        <p:nvSpPr>
          <p:cNvPr id="25" name="橢圓 24"/>
          <p:cNvSpPr/>
          <p:nvPr/>
        </p:nvSpPr>
        <p:spPr>
          <a:xfrm>
            <a:off x="3131840" y="4947750"/>
            <a:ext cx="2880320" cy="76015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Director, </a:t>
            </a:r>
            <a:r>
              <a:rPr lang="en-US" altLang="zh-TW" dirty="0" smtClean="0"/>
              <a:t>001</a:t>
            </a:r>
            <a:endParaRPr lang="zh-TW" altLang="en-US" dirty="0"/>
          </a:p>
        </p:txBody>
      </p:sp>
      <p:cxnSp>
        <p:nvCxnSpPr>
          <p:cNvPr id="3" name="肘形接點 2"/>
          <p:cNvCxnSpPr/>
          <p:nvPr/>
        </p:nvCxnSpPr>
        <p:spPr>
          <a:xfrm>
            <a:off x="3923928" y="1295670"/>
            <a:ext cx="1515343" cy="5040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3923928" y="1295670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95409" y="1196752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/>
              <a:t>Movie</a:t>
            </a:r>
            <a:endParaRPr lang="zh-TW" altLang="en-US" sz="2000" b="1" dirty="0"/>
          </a:p>
        </p:txBody>
      </p:sp>
      <p:sp>
        <p:nvSpPr>
          <p:cNvPr id="17" name="矩形 16"/>
          <p:cNvSpPr/>
          <p:nvPr/>
        </p:nvSpPr>
        <p:spPr>
          <a:xfrm>
            <a:off x="5349583" y="1209273"/>
            <a:ext cx="1309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/>
              <a:t>Directors</a:t>
            </a:r>
            <a:endParaRPr lang="zh-TW" altLang="en-US" sz="2000" b="1" dirty="0"/>
          </a:p>
        </p:txBody>
      </p:sp>
      <p:sp>
        <p:nvSpPr>
          <p:cNvPr id="18" name="Rectangle 8"/>
          <p:cNvSpPr/>
          <p:nvPr/>
        </p:nvSpPr>
        <p:spPr>
          <a:xfrm>
            <a:off x="3059832" y="1943742"/>
            <a:ext cx="1332148" cy="477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8"/>
          <p:cNvSpPr/>
          <p:nvPr/>
        </p:nvSpPr>
        <p:spPr>
          <a:xfrm>
            <a:off x="5328084" y="1943742"/>
            <a:ext cx="1332148" cy="477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矩形 1"/>
          <p:cNvSpPr/>
          <p:nvPr/>
        </p:nvSpPr>
        <p:spPr>
          <a:xfrm>
            <a:off x="371608" y="5951021"/>
            <a:ext cx="852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canning </a:t>
            </a:r>
            <a:r>
              <a:rPr lang="en-US" altLang="zh-TW" dirty="0"/>
              <a:t>each table row by row. Each row of a table which </a:t>
            </a:r>
            <a:r>
              <a:rPr lang="en-US" altLang="zh-TW" dirty="0" smtClean="0"/>
              <a:t>is identified </a:t>
            </a:r>
            <a:r>
              <a:rPr lang="en-US" altLang="zh-TW" dirty="0"/>
              <a:t>uniquely by a primary key becomes a subject of a triple</a:t>
            </a:r>
            <a:endParaRPr lang="zh-TW" altLang="en-US" dirty="0"/>
          </a:p>
        </p:txBody>
      </p:sp>
      <p:cxnSp>
        <p:nvCxnSpPr>
          <p:cNvPr id="23" name="直線單箭頭接點 22"/>
          <p:cNvCxnSpPr>
            <a:stCxn id="25" idx="6"/>
          </p:cNvCxnSpPr>
          <p:nvPr/>
        </p:nvCxnSpPr>
        <p:spPr>
          <a:xfrm>
            <a:off x="6012160" y="5327827"/>
            <a:ext cx="15121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524329" y="4941168"/>
            <a:ext cx="1512167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Soderbergh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5796136" y="4890646"/>
            <a:ext cx="1656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600" dirty="0" smtClean="0"/>
              <a:t>Directors: Direct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63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DBSemSXplorer’s System Architecture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Relational database to RDF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Knowledge Base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Extracting an ontology from the database schema</a:t>
            </a:r>
          </a:p>
          <a:p>
            <a:r>
              <a:rPr lang="en-US" altLang="zh-TW" sz="2600" b="1" dirty="0">
                <a:latin typeface="Century Gothic" pitchFamily="34" charset="0"/>
              </a:rPr>
              <a:t>Query Keyword to Knowledgebase Resource Mapper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Keyword mapping Techniques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SPARQL Query Construction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5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4860032" y="1192656"/>
            <a:ext cx="3013192" cy="4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>
                <a:ea typeface="新細明體" charset="-120"/>
              </a:rPr>
              <a:t>Q = {Terminator , Stars}</a:t>
            </a:r>
            <a:endParaRPr lang="en-US" altLang="zh-TW" sz="2000" dirty="0">
              <a:ea typeface="新細明體" charset="-120"/>
            </a:endParaRPr>
          </a:p>
          <a:p>
            <a:pPr marL="0" indent="0">
              <a:buNone/>
            </a:pPr>
            <a:endParaRPr lang="en-US" altLang="zh-TW" sz="2400" b="1" dirty="0" smtClean="0">
              <a:ea typeface="新細明體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8385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861048"/>
            <a:ext cx="461049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8799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Keyword Mapping Techniques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30287" cy="193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245650" y="5818718"/>
            <a:ext cx="4104457" cy="86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zh-TW" sz="2000" dirty="0" smtClean="0">
                <a:ea typeface="新細明體" charset="-120"/>
              </a:rPr>
              <a:t>Terminator </a:t>
            </a:r>
            <a:r>
              <a:rPr lang="zh-TW" altLang="en-US" sz="2000" dirty="0" smtClean="0">
                <a:ea typeface="新細明體" charset="-120"/>
              </a:rPr>
              <a:t>→ </a:t>
            </a:r>
            <a:r>
              <a:rPr lang="en-US" altLang="zh-TW" sz="2000" u="sng" dirty="0" smtClean="0">
                <a:ea typeface="新細明體" charset="-120"/>
              </a:rPr>
              <a:t>“The Terminator”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000" dirty="0" smtClean="0">
                <a:ea typeface="新細明體" charset="-120"/>
              </a:rPr>
              <a:t>Stars </a:t>
            </a:r>
            <a:r>
              <a:rPr lang="zh-TW" altLang="en-US" sz="2000" dirty="0">
                <a:ea typeface="新細明體" charset="-120"/>
              </a:rPr>
              <a:t>→ </a:t>
            </a:r>
            <a:r>
              <a:rPr lang="en-US" altLang="zh-TW" sz="2000" u="sng" dirty="0" smtClean="0">
                <a:ea typeface="新細明體" charset="-120"/>
              </a:rPr>
              <a:t>“Star Track”  </a:t>
            </a:r>
            <a:r>
              <a:rPr lang="en-US" altLang="zh-TW" sz="2000" dirty="0" smtClean="0">
                <a:ea typeface="新細明體" charset="-120"/>
              </a:rPr>
              <a:t>,  </a:t>
            </a:r>
            <a:r>
              <a:rPr lang="en-US" altLang="zh-TW" sz="2000" u="sng" dirty="0" smtClean="0">
                <a:ea typeface="新細明體" charset="-120"/>
              </a:rPr>
              <a:t>“Actors”</a:t>
            </a:r>
            <a:endParaRPr lang="en-US" altLang="zh-TW" sz="2000" u="sng" dirty="0">
              <a:ea typeface="新細明體" charset="-120"/>
            </a:endParaRPr>
          </a:p>
          <a:p>
            <a:pPr>
              <a:buFont typeface="Arial" pitchFamily="34" charset="0"/>
              <a:buChar char="•"/>
            </a:pPr>
            <a:endParaRPr lang="en-US" altLang="zh-TW" sz="2000" dirty="0">
              <a:ea typeface="新細明體" charset="-12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334672" y="5369120"/>
            <a:ext cx="3013192" cy="4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>
                <a:ea typeface="新細明體" charset="-120"/>
              </a:rPr>
              <a:t>Q = {Terminator , Stars}</a:t>
            </a:r>
            <a:endParaRPr lang="en-US" altLang="zh-TW" sz="2000" dirty="0">
              <a:ea typeface="新細明體" charset="-120"/>
            </a:endParaRPr>
          </a:p>
          <a:p>
            <a:pPr marL="0" indent="0">
              <a:buNone/>
            </a:pPr>
            <a:endParaRPr lang="en-US" altLang="zh-TW" sz="2400" b="1" dirty="0" smtClean="0">
              <a:ea typeface="新細明體" charset="-120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5741091" y="2060848"/>
            <a:ext cx="703117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8"/>
          <p:cNvSpPr/>
          <p:nvPr/>
        </p:nvSpPr>
        <p:spPr>
          <a:xfrm>
            <a:off x="7223221" y="3140968"/>
            <a:ext cx="517131" cy="385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6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499992" y="1127100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 smtClean="0">
                <a:ea typeface="新細明體" charset="-120"/>
              </a:rPr>
              <a:t>Terminator / stars </a:t>
            </a:r>
          </a:p>
          <a:p>
            <a:pPr>
              <a:spcAft>
                <a:spcPts val="600"/>
              </a:spcAft>
            </a:pPr>
            <a:endParaRPr lang="en-US" altLang="zh-TW" dirty="0">
              <a:ea typeface="新細明體" charset="-120"/>
            </a:endParaRPr>
          </a:p>
          <a:p>
            <a:pPr>
              <a:spcAft>
                <a:spcPts val="600"/>
              </a:spcAft>
            </a:pPr>
            <a:r>
              <a:rPr lang="en-US" altLang="zh-TW" dirty="0" smtClean="0">
                <a:ea typeface="新細明體" charset="-120"/>
              </a:rPr>
              <a:t>The Terminator / Actors</a:t>
            </a:r>
            <a:endParaRPr lang="en-US" altLang="zh-TW" dirty="0">
              <a:ea typeface="新細明體" charset="-12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5741381" y="1544035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156176" y="1521659"/>
            <a:ext cx="10599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500" b="1" dirty="0" smtClean="0">
                <a:ea typeface="新細明體" charset="-120"/>
              </a:rPr>
              <a:t>(Similarity)</a:t>
            </a:r>
          </a:p>
        </p:txBody>
      </p:sp>
      <p:sp>
        <p:nvSpPr>
          <p:cNvPr id="17" name="矩形 16"/>
          <p:cNvSpPr/>
          <p:nvPr/>
        </p:nvSpPr>
        <p:spPr>
          <a:xfrm>
            <a:off x="4427984" y="2492896"/>
            <a:ext cx="410445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>
                <a:ea typeface="新細明體" charset="-120"/>
              </a:rPr>
              <a:t>Semantic Mapping (</a:t>
            </a:r>
            <a:r>
              <a:rPr lang="en-US" altLang="zh-TW" dirty="0" err="1">
                <a:ea typeface="新細明體" charset="-120"/>
              </a:rPr>
              <a:t>WordNet</a:t>
            </a:r>
            <a:r>
              <a:rPr lang="en-US" altLang="zh-TW" dirty="0" smtClean="0">
                <a:ea typeface="新細明體" charset="-12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err="1" smtClean="0">
                <a:ea typeface="新細明體" charset="-120"/>
              </a:rPr>
              <a:t>Levenshtein</a:t>
            </a:r>
            <a:r>
              <a:rPr lang="en-US" altLang="zh-TW" dirty="0" smtClean="0">
                <a:ea typeface="新細明體" charset="-120"/>
              </a:rPr>
              <a:t> distance (Edit Distance)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gray">
          <a:xfrm>
            <a:off x="525689" y="1127100"/>
            <a:ext cx="3013192" cy="4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>
                <a:ea typeface="新細明體" charset="-120"/>
              </a:rPr>
              <a:t>Q = {Terminator , Stars}</a:t>
            </a:r>
            <a:endParaRPr lang="en-US" altLang="zh-TW" sz="2000" dirty="0">
              <a:ea typeface="新細明體" charset="-120"/>
            </a:endParaRPr>
          </a:p>
          <a:p>
            <a:pPr marL="0" indent="0">
              <a:buNone/>
            </a:pPr>
            <a:endParaRPr lang="en-US" altLang="zh-TW" sz="2400" b="1" dirty="0" smtClean="0">
              <a:ea typeface="新細明體" charset="-12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5" y="1635252"/>
            <a:ext cx="3830287" cy="193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30" name="內容版面配置區 2"/>
          <p:cNvSpPr txBox="1">
            <a:spLocks/>
          </p:cNvSpPr>
          <p:nvPr/>
        </p:nvSpPr>
        <p:spPr>
          <a:xfrm>
            <a:off x="251520" y="3861048"/>
            <a:ext cx="878497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/>
              <a:t>Computing the syntactic similarity between each ( 1.terms and 2.phrase ) and each resource in the knowledgebase</a:t>
            </a:r>
          </a:p>
          <a:p>
            <a:pPr lvl="1"/>
            <a:r>
              <a:rPr lang="en-US" altLang="zh-TW" dirty="0"/>
              <a:t>Tokenize the query string into N individual terms (Unigram)	</a:t>
            </a:r>
          </a:p>
          <a:p>
            <a:pPr lvl="1"/>
            <a:r>
              <a:rPr lang="en-US" altLang="zh-TW" dirty="0"/>
              <a:t>Generate a set of 2-term phrases/nouns from the query string (Bigram)</a:t>
            </a:r>
          </a:p>
        </p:txBody>
      </p:sp>
      <p:sp>
        <p:nvSpPr>
          <p:cNvPr id="31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874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Keyword Mapping Techniques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31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7874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Keyword Mapping Techniques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75794" y="3573016"/>
            <a:ext cx="878497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Choosing </a:t>
            </a:r>
            <a:r>
              <a:rPr lang="en-US" altLang="zh-TW" sz="2000" dirty="0"/>
              <a:t>0.4 as </a:t>
            </a:r>
            <a:r>
              <a:rPr lang="en-US" altLang="zh-TW" sz="2000" dirty="0" smtClean="0"/>
              <a:t>a threshold</a:t>
            </a:r>
            <a:endParaRPr lang="en-US" altLang="zh-TW" sz="2000" dirty="0"/>
          </a:p>
          <a:p>
            <a:r>
              <a:rPr lang="en-US" altLang="zh-TW" sz="2000" dirty="0" smtClean="0"/>
              <a:t>Looking up </a:t>
            </a:r>
            <a:r>
              <a:rPr lang="en-US" altLang="zh-TW" sz="2000" dirty="0"/>
              <a:t>each query keyword in a dictionary (e.g</a:t>
            </a:r>
            <a:r>
              <a:rPr lang="en-US" altLang="zh-TW" sz="2000" dirty="0" smtClean="0"/>
              <a:t>. </a:t>
            </a:r>
            <a:r>
              <a:rPr lang="en-US" altLang="zh-TW" sz="2000" dirty="0" err="1" smtClean="0"/>
              <a:t>WordNet</a:t>
            </a:r>
            <a:r>
              <a:rPr lang="en-US" altLang="zh-TW" sz="2000" dirty="0"/>
              <a:t>) to find the semantically similar resources for </a:t>
            </a:r>
            <a:r>
              <a:rPr lang="en-US" altLang="zh-TW" sz="2000" dirty="0" smtClean="0"/>
              <a:t>that keyword</a:t>
            </a:r>
            <a:r>
              <a:rPr lang="en-US" altLang="zh-TW" sz="2000" dirty="0"/>
              <a:t>, which if found will be added to </a:t>
            </a:r>
            <a:r>
              <a:rPr lang="en-US" altLang="zh-TW" sz="2000" dirty="0" smtClean="0"/>
              <a:t>with </a:t>
            </a:r>
            <a:r>
              <a:rPr lang="en-US" altLang="zh-TW" sz="2000" dirty="0"/>
              <a:t>a score </a:t>
            </a:r>
            <a:r>
              <a:rPr lang="en-US" altLang="zh-TW" sz="2000" dirty="0" smtClean="0"/>
              <a:t>of 0.5</a:t>
            </a:r>
            <a:r>
              <a:rPr lang="en-US" altLang="zh-TW" sz="2000" dirty="0"/>
              <a:t>,</a:t>
            </a:r>
            <a:endParaRPr lang="en-US" altLang="zh-TW" sz="1600" dirty="0"/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51520" y="1484784"/>
            <a:ext cx="878497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/>
              <a:t>Q = {scary movie stars}</a:t>
            </a:r>
          </a:p>
          <a:p>
            <a:r>
              <a:rPr lang="en-US" altLang="zh-TW" sz="2000" dirty="0"/>
              <a:t>Unigram : </a:t>
            </a:r>
            <a:r>
              <a:rPr lang="en-US" altLang="zh-TW" sz="2000" u="sng" dirty="0"/>
              <a:t>“scary” </a:t>
            </a:r>
            <a:r>
              <a:rPr lang="en-US" altLang="zh-TW" sz="2000" dirty="0"/>
              <a:t>,  </a:t>
            </a:r>
            <a:r>
              <a:rPr lang="en-US" altLang="zh-TW" sz="2000" u="sng" dirty="0"/>
              <a:t>“movie</a:t>
            </a:r>
            <a:r>
              <a:rPr lang="en-US" altLang="zh-TW" sz="2000" u="sng" dirty="0" smtClean="0"/>
              <a:t>”</a:t>
            </a:r>
            <a:r>
              <a:rPr lang="en-US" altLang="zh-TW" sz="2000" dirty="0" smtClean="0"/>
              <a:t>,  </a:t>
            </a:r>
            <a:r>
              <a:rPr lang="en-US" altLang="zh-TW" sz="2000" u="sng" dirty="0"/>
              <a:t>“stars”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pPr lvl="1"/>
            <a:r>
              <a:rPr lang="en-US" altLang="zh-TW" dirty="0" smtClean="0"/>
              <a:t>finding </a:t>
            </a:r>
            <a:r>
              <a:rPr lang="en-US" altLang="zh-TW" dirty="0"/>
              <a:t>the “stars” who have starred in scary movies.   </a:t>
            </a:r>
          </a:p>
          <a:p>
            <a:r>
              <a:rPr lang="en-US" altLang="zh-TW" sz="2000" dirty="0"/>
              <a:t>Bigram : </a:t>
            </a:r>
            <a:r>
              <a:rPr lang="en-US" altLang="zh-TW" sz="2000" u="sng" dirty="0"/>
              <a:t>“scary movie” </a:t>
            </a:r>
            <a:r>
              <a:rPr lang="en-US" altLang="zh-TW" sz="2000" dirty="0"/>
              <a:t>, </a:t>
            </a:r>
            <a:r>
              <a:rPr lang="en-US" altLang="zh-TW" sz="2000" u="sng" dirty="0"/>
              <a:t>“movie star” </a:t>
            </a:r>
            <a:endParaRPr lang="en-US" altLang="zh-TW" sz="2000" u="sng" dirty="0" smtClean="0"/>
          </a:p>
          <a:p>
            <a:pPr lvl="1"/>
            <a:r>
              <a:rPr lang="en-US" altLang="zh-TW" dirty="0" smtClean="0"/>
              <a:t>finding </a:t>
            </a:r>
            <a:r>
              <a:rPr lang="en-US" altLang="zh-TW" dirty="0"/>
              <a:t>the “stars” of  the movie called “scary movie”</a:t>
            </a:r>
          </a:p>
        </p:txBody>
      </p:sp>
    </p:spTree>
    <p:extLst>
      <p:ext uri="{BB962C8B-B14F-4D97-AF65-F5344CB8AC3E}">
        <p14:creationId xmlns:p14="http://schemas.microsoft.com/office/powerpoint/2010/main" val="11989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Century Gothic" pitchFamily="34" charset="0"/>
              </a:rPr>
              <a:t>Introduction</a:t>
            </a:r>
            <a:endParaRPr lang="en-US" altLang="zh-TW" sz="2600" b="1" dirty="0">
              <a:latin typeface="Century Gothic" pitchFamily="34" charset="0"/>
            </a:endParaRPr>
          </a:p>
          <a:p>
            <a:r>
              <a:rPr lang="en-US" altLang="zh-TW" sz="2600" b="1" dirty="0">
                <a:latin typeface="Century Gothic" pitchFamily="34" charset="0"/>
              </a:rPr>
              <a:t>DBSemSXplorer’s System Architecture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Relational database to RDF</a:t>
            </a: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Knowledge Base</a:t>
            </a:r>
            <a:endParaRPr lang="en-US" altLang="zh-TW" sz="2200" b="1" dirty="0"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Extracting an ontology from the database schema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Query Keyword to Knowledgebase Resource Mapper</a:t>
            </a: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Keyword mapping Techniques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SPARQL Query Construction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Conclusion</a:t>
            </a:r>
            <a:endParaRPr lang="en-US" altLang="zh-TW" sz="2600" b="1" dirty="0">
              <a:latin typeface="Century Gothic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5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8799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Similarity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5" y="1196752"/>
            <a:ext cx="578605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376836" y="2060848"/>
            <a:ext cx="50592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200" dirty="0">
                <a:solidFill>
                  <a:srgbClr val="FF0000"/>
                </a:solidFill>
                <a:ea typeface="新細明體" charset="-120"/>
              </a:rPr>
              <a:t>T</a:t>
            </a:r>
            <a:r>
              <a:rPr lang="zh-TW" altLang="en-US" sz="2200" dirty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200" dirty="0">
                <a:solidFill>
                  <a:srgbClr val="FF0000"/>
                </a:solidFill>
                <a:ea typeface="新細明體" charset="-120"/>
              </a:rPr>
              <a:t>H E </a:t>
            </a:r>
            <a:r>
              <a:rPr lang="en-US" altLang="zh-TW" sz="2200" dirty="0">
                <a:ea typeface="新細明體" charset="-120"/>
              </a:rPr>
              <a:t>Terminator</a:t>
            </a:r>
            <a:r>
              <a:rPr lang="en-US" altLang="zh-TW" sz="2200" dirty="0"/>
              <a:t> → </a:t>
            </a:r>
            <a:r>
              <a:rPr lang="en-US" altLang="zh-TW" sz="2200" dirty="0">
                <a:ea typeface="新細明體" charset="-120"/>
              </a:rPr>
              <a:t>The Terminator </a:t>
            </a:r>
            <a:r>
              <a:rPr lang="en-US" altLang="zh-TW" sz="2200" dirty="0"/>
              <a:t>(insertion of </a:t>
            </a:r>
            <a:r>
              <a:rPr lang="en-US" altLang="zh-TW" sz="2200" b="1" dirty="0"/>
              <a:t>‘T‘ , ‘H‘ , ‘E‘   </a:t>
            </a:r>
            <a:r>
              <a:rPr lang="en-US" altLang="zh-TW" sz="2200" dirty="0"/>
              <a:t>at the front)</a:t>
            </a:r>
            <a:endParaRPr lang="zh-TW" altLang="en-US" sz="2200" dirty="0"/>
          </a:p>
        </p:txBody>
      </p:sp>
      <p:sp>
        <p:nvSpPr>
          <p:cNvPr id="26" name="矩形 25"/>
          <p:cNvSpPr/>
          <p:nvPr/>
        </p:nvSpPr>
        <p:spPr>
          <a:xfrm>
            <a:off x="376836" y="3068960"/>
            <a:ext cx="7147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err="1" smtClean="0"/>
              <a:t>LevenshteinDist</a:t>
            </a:r>
            <a:r>
              <a:rPr lang="en-US" altLang="zh-TW" sz="2200" dirty="0" smtClean="0"/>
              <a:t> ( “</a:t>
            </a:r>
            <a:r>
              <a:rPr lang="en-US" altLang="zh-TW" sz="2200" dirty="0" smtClean="0">
                <a:ea typeface="新細明體" charset="-120"/>
              </a:rPr>
              <a:t>Terminator</a:t>
            </a:r>
            <a:r>
              <a:rPr lang="en-US" altLang="zh-TW" sz="2200" dirty="0" smtClean="0"/>
              <a:t>” , “</a:t>
            </a:r>
            <a:r>
              <a:rPr lang="en-US" altLang="zh-TW" sz="2200" dirty="0">
                <a:ea typeface="新細明體" charset="-120"/>
              </a:rPr>
              <a:t>The Terminator </a:t>
            </a:r>
            <a:r>
              <a:rPr lang="en-US" altLang="zh-TW" sz="2200" dirty="0" smtClean="0"/>
              <a:t>”) =</a:t>
            </a:r>
            <a:r>
              <a:rPr lang="zh-TW" altLang="en-US" sz="2200" dirty="0" smtClean="0"/>
              <a:t> </a:t>
            </a:r>
            <a:r>
              <a:rPr lang="en-US" altLang="zh-TW" sz="2200" dirty="0" smtClean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376837" y="3669725"/>
                <a:ext cx="5867946" cy="91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 smtClean="0"/>
                  <a:t>Similarity ( “</a:t>
                </a:r>
                <a:r>
                  <a:rPr lang="en-US" altLang="zh-TW" sz="2200" dirty="0">
                    <a:ea typeface="新細明體" charset="-120"/>
                  </a:rPr>
                  <a:t>Terminator</a:t>
                </a:r>
                <a:r>
                  <a:rPr lang="en-US" altLang="zh-TW" sz="2200" dirty="0"/>
                  <a:t>” , “</a:t>
                </a:r>
                <a:r>
                  <a:rPr lang="en-US" altLang="zh-TW" sz="2200" dirty="0">
                    <a:ea typeface="新細明體" charset="-120"/>
                  </a:rPr>
                  <a:t>The Terminator </a:t>
                </a:r>
                <a:r>
                  <a:rPr lang="en-US" altLang="zh-TW" sz="2200" dirty="0"/>
                  <a:t>”) </a:t>
                </a:r>
                <a:endParaRPr lang="en-US" altLang="zh-TW" sz="2200" dirty="0" smtClean="0"/>
              </a:p>
              <a:p>
                <a:r>
                  <a:rPr lang="en-US" altLang="zh-TW" sz="2200" dirty="0" smtClean="0"/>
                  <a:t>= 1 -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m:rPr>
                        <m:nor/>
                      </m:rPr>
                      <a:rPr lang="en-US" altLang="zh-TW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 dirty="0"/>
                      <m:t>=</m:t>
                    </m:r>
                    <m:r>
                      <m:rPr>
                        <m:nor/>
                      </m:rPr>
                      <a:rPr lang="en-US" altLang="zh-TW" sz="2200" b="0" i="0" dirty="0" smtClean="0"/>
                      <m:t> 0.769</m:t>
                    </m:r>
                  </m:oMath>
                </a14:m>
                <a:r>
                  <a:rPr lang="en-US" altLang="zh-TW" sz="2200" dirty="0"/>
                  <a:t>  </a:t>
                </a:r>
                <a:r>
                  <a:rPr lang="en-US" altLang="zh-TW" sz="2200" dirty="0" smtClean="0"/>
                  <a:t>&gt;</a:t>
                </a:r>
                <a:r>
                  <a:rPr lang="zh-TW" altLang="en-US" sz="2200" dirty="0" smtClean="0"/>
                  <a:t> </a:t>
                </a:r>
                <a:r>
                  <a:rPr lang="en-US" altLang="zh-TW" sz="2200" dirty="0" smtClean="0"/>
                  <a:t>0.4</a:t>
                </a:r>
                <a:endParaRPr lang="zh-TW" altLang="zh-TW" sz="22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37" y="3669725"/>
                <a:ext cx="5867946" cy="911403"/>
              </a:xfrm>
              <a:prstGeom prst="rect">
                <a:avLst/>
              </a:prstGeom>
              <a:blipFill rotWithShape="1">
                <a:blip r:embed="rId4"/>
                <a:stretch>
                  <a:fillRect l="-1351" t="-3356" b="-4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6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DBSemSXplorer’s System Architecture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Relational database to RDF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Knowledge Base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Extracting an ontology from the database schema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Keyword to Knowledgebase Resource Mapper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mapping Techniques</a:t>
            </a:r>
          </a:p>
          <a:p>
            <a:r>
              <a:rPr lang="en-US" altLang="zh-TW" sz="2600" b="1" dirty="0">
                <a:latin typeface="Century Gothic" pitchFamily="34" charset="0"/>
              </a:rPr>
              <a:t>SPARQL Query Construction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2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5344"/>
            <a:ext cx="4682172" cy="233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8799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SPARQL </a:t>
            </a:r>
            <a:r>
              <a:rPr lang="en-US" altLang="zh-TW" sz="2800" b="1" dirty="0">
                <a:latin typeface="Arial Rounded MT Bold" pitchFamily="34" charset="0"/>
              </a:rPr>
              <a:t>Query </a:t>
            </a:r>
            <a:r>
              <a:rPr lang="en-US" altLang="zh-TW" sz="2800" b="1" dirty="0" smtClean="0">
                <a:latin typeface="Arial Rounded MT Bold" pitchFamily="34" charset="0"/>
              </a:rPr>
              <a:t>Construction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1899"/>
            <a:ext cx="19621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26235"/>
            <a:ext cx="54197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31840" y="1844824"/>
            <a:ext cx="197115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8"/>
          <p:cNvSpPr/>
          <p:nvPr/>
        </p:nvSpPr>
        <p:spPr>
          <a:xfrm>
            <a:off x="323528" y="4454227"/>
            <a:ext cx="197115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478688" y="1268760"/>
            <a:ext cx="3013192" cy="4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>
                <a:ea typeface="新細明體" charset="-120"/>
              </a:rPr>
              <a:t>Q = {Terminator , Stars}</a:t>
            </a:r>
            <a:endParaRPr lang="en-US" altLang="zh-TW" sz="2000" dirty="0">
              <a:ea typeface="新細明體" charset="-120"/>
            </a:endParaRPr>
          </a:p>
          <a:p>
            <a:pPr marL="0" indent="0">
              <a:buNone/>
            </a:pPr>
            <a:endParaRPr lang="en-US" altLang="zh-TW" sz="2400" b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94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5344"/>
            <a:ext cx="4682172" cy="233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8799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SPARQL </a:t>
            </a:r>
            <a:r>
              <a:rPr lang="en-US" altLang="zh-TW" sz="2800" b="1" dirty="0">
                <a:latin typeface="Arial Rounded MT Bold" pitchFamily="34" charset="0"/>
              </a:rPr>
              <a:t>Query </a:t>
            </a:r>
            <a:r>
              <a:rPr lang="en-US" altLang="zh-TW" sz="2800" b="1" dirty="0" smtClean="0">
                <a:latin typeface="Arial Rounded MT Bold" pitchFamily="34" charset="0"/>
              </a:rPr>
              <a:t>Construction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1899"/>
            <a:ext cx="19621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26235"/>
            <a:ext cx="54197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"/>
          <p:cNvSpPr/>
          <p:nvPr/>
        </p:nvSpPr>
        <p:spPr>
          <a:xfrm>
            <a:off x="251520" y="1845344"/>
            <a:ext cx="197115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8"/>
          <p:cNvSpPr/>
          <p:nvPr/>
        </p:nvSpPr>
        <p:spPr>
          <a:xfrm>
            <a:off x="3131840" y="1861939"/>
            <a:ext cx="197115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8"/>
          <p:cNvSpPr/>
          <p:nvPr/>
        </p:nvSpPr>
        <p:spPr>
          <a:xfrm>
            <a:off x="1547664" y="5102299"/>
            <a:ext cx="37444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ectangle 8"/>
          <p:cNvSpPr/>
          <p:nvPr/>
        </p:nvSpPr>
        <p:spPr>
          <a:xfrm>
            <a:off x="1547664" y="5966395"/>
            <a:ext cx="37444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gray">
          <a:xfrm>
            <a:off x="478688" y="1264664"/>
            <a:ext cx="3013192" cy="4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>
                <a:ea typeface="新細明體" charset="-120"/>
              </a:rPr>
              <a:t>Q = {Terminator , Stars}</a:t>
            </a:r>
            <a:endParaRPr lang="en-US" altLang="zh-TW" sz="2000" dirty="0">
              <a:ea typeface="新細明體" charset="-120"/>
            </a:endParaRPr>
          </a:p>
          <a:p>
            <a:pPr marL="0" indent="0">
              <a:buNone/>
            </a:pPr>
            <a:endParaRPr lang="en-US" altLang="zh-TW" sz="2400" b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68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8229"/>
            <a:ext cx="4682172" cy="233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8799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SPARQL </a:t>
            </a:r>
            <a:r>
              <a:rPr lang="en-US" altLang="zh-TW" sz="2800" b="1" dirty="0">
                <a:latin typeface="Arial Rounded MT Bold" pitchFamily="34" charset="0"/>
              </a:rPr>
              <a:t>Query </a:t>
            </a:r>
            <a:r>
              <a:rPr lang="en-US" altLang="zh-TW" sz="2800" b="1" dirty="0" smtClean="0">
                <a:latin typeface="Arial Rounded MT Bold" pitchFamily="34" charset="0"/>
              </a:rPr>
              <a:t>Construction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19621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515828"/>
            <a:ext cx="54197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8"/>
          <p:cNvSpPr/>
          <p:nvPr/>
        </p:nvSpPr>
        <p:spPr>
          <a:xfrm>
            <a:off x="467544" y="2348878"/>
            <a:ext cx="1440160" cy="1512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8"/>
          <p:cNvSpPr/>
          <p:nvPr/>
        </p:nvSpPr>
        <p:spPr>
          <a:xfrm>
            <a:off x="1591912" y="5373217"/>
            <a:ext cx="41513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8"/>
          <p:cNvSpPr/>
          <p:nvPr/>
        </p:nvSpPr>
        <p:spPr>
          <a:xfrm>
            <a:off x="1547664" y="5661248"/>
            <a:ext cx="41513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8"/>
          <p:cNvSpPr/>
          <p:nvPr/>
        </p:nvSpPr>
        <p:spPr>
          <a:xfrm>
            <a:off x="1944534" y="1745194"/>
            <a:ext cx="1440160" cy="756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gray">
          <a:xfrm>
            <a:off x="467544" y="1264664"/>
            <a:ext cx="3013192" cy="4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>
                <a:ea typeface="新細明體" charset="-120"/>
              </a:rPr>
              <a:t>Q = {Terminator , Stars}</a:t>
            </a:r>
            <a:endParaRPr lang="en-US" altLang="zh-TW" sz="2000" dirty="0">
              <a:ea typeface="新細明體" charset="-120"/>
            </a:endParaRPr>
          </a:p>
          <a:p>
            <a:pPr marL="0" indent="0">
              <a:buNone/>
            </a:pPr>
            <a:endParaRPr lang="en-US" altLang="zh-TW" sz="2400" b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47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DBSemSXplorer’s System Architecture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Relational database to RDF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Knowledge Base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Extracting an ontology from the database schema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Keyword to Knowledgebase Resource Mapper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mapping Techniques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SPARQL Query Construction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8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95536" y="5489937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TW" sz="2000" b="1" dirty="0" smtClean="0"/>
              <a:t>Type1 keyword </a:t>
            </a:r>
            <a:r>
              <a:rPr lang="en-US" altLang="zh-TW" sz="2000" dirty="0" smtClean="0"/>
              <a:t>: the names of the actors, actresses, studios, </a:t>
            </a:r>
            <a:r>
              <a:rPr lang="en-US" altLang="zh-TW" sz="2000" dirty="0" err="1" smtClean="0"/>
              <a:t>etc</a:t>
            </a:r>
            <a:r>
              <a:rPr lang="en-US" altLang="zh-TW" sz="2000" dirty="0" smtClean="0"/>
              <a:t> which are indicated by </a:t>
            </a:r>
            <a:r>
              <a:rPr lang="en-US" altLang="zh-TW" sz="2000" i="1" kern="100" dirty="0" smtClean="0">
                <a:latin typeface="Calibri"/>
                <a:ea typeface="新細明體"/>
                <a:cs typeface="Times New Roman"/>
              </a:rPr>
              <a:t> </a:t>
            </a:r>
            <a:r>
              <a:rPr lang="en-US" altLang="zh-TW" sz="2000" i="1" kern="100" dirty="0" err="1" smtClean="0">
                <a:latin typeface="Calibri"/>
                <a:ea typeface="新細明體"/>
                <a:cs typeface="Times New Roman"/>
              </a:rPr>
              <a:t>name</a:t>
            </a:r>
            <a:r>
              <a:rPr lang="en-US" altLang="zh-TW" sz="2000" b="1" kern="100" baseline="-25000" dirty="0" err="1" smtClean="0">
                <a:latin typeface="Calibri"/>
                <a:ea typeface="新細明體"/>
                <a:cs typeface="Times New Roman"/>
              </a:rPr>
              <a:t>i</a:t>
            </a:r>
            <a:r>
              <a:rPr lang="en-US" altLang="zh-TW" sz="2000" b="1" kern="100" baseline="-25000" dirty="0" smtClean="0">
                <a:latin typeface="Calibri"/>
                <a:ea typeface="新細明體"/>
                <a:cs typeface="Times New Roman"/>
              </a:rPr>
              <a:t> </a:t>
            </a:r>
            <a:r>
              <a:rPr lang="en-US" altLang="zh-TW" sz="2000" b="1" dirty="0" smtClean="0"/>
              <a:t> </a:t>
            </a:r>
            <a:r>
              <a:rPr lang="en-US" altLang="zh-TW" sz="2000" dirty="0" smtClean="0"/>
              <a:t>in the table.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b="1" dirty="0" smtClean="0"/>
              <a:t>Type2 keyword </a:t>
            </a:r>
            <a:r>
              <a:rPr lang="en-US" altLang="zh-TW" sz="2000" dirty="0" smtClean="0"/>
              <a:t>: the actual concepts, relationships (e.g. actor, director, starred in, </a:t>
            </a:r>
            <a:r>
              <a:rPr lang="en-US" altLang="zh-TW" sz="2000" dirty="0" err="1" smtClean="0"/>
              <a:t>etc</a:t>
            </a:r>
            <a:r>
              <a:rPr lang="en-US" altLang="zh-TW" sz="2000" dirty="0" smtClean="0"/>
              <a:t>).</a:t>
            </a:r>
            <a:endParaRPr lang="zh-TW" altLang="en-US" sz="20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3437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8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2" y="1484784"/>
            <a:ext cx="891551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Precision , Recall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96779" y="5445224"/>
                <a:ext cx="6119437" cy="649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b="1" dirty="0" smtClean="0"/>
                  <a:t>Precision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1" i="1" dirty="0" smtClean="0">
                            <a:latin typeface="Cambria Math"/>
                          </a:rPr>
                          <m:t>𝟒𝟎𝟎</m:t>
                        </m:r>
                      </m:num>
                      <m:den>
                        <m:r>
                          <a:rPr lang="en-US" altLang="zh-TW" sz="2400" b="1" i="1" dirty="0" smtClean="0">
                            <a:latin typeface="Cambria Math"/>
                          </a:rPr>
                          <m:t>𝟏𝟎𝟎</m:t>
                        </m:r>
                        <m:r>
                          <a:rPr lang="en-US" altLang="zh-TW" sz="24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400" b="1" i="1" dirty="0" smtClean="0">
                            <a:latin typeface="Cambria Math"/>
                          </a:rPr>
                          <m:t>𝟒𝟎𝟎</m:t>
                        </m:r>
                      </m:den>
                    </m:f>
                    <m:r>
                      <m:rPr>
                        <m:nor/>
                      </m:rPr>
                      <a:rPr lang="en-US" altLang="zh-TW" sz="2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1" i="1" dirty="0" smtClean="0">
                            <a:latin typeface="Cambria Math"/>
                          </a:rPr>
                          <m:t>𝟒𝟎𝟎</m:t>
                        </m:r>
                      </m:num>
                      <m:den>
                        <m:r>
                          <a:rPr lang="en-US" altLang="zh-TW" sz="2400" b="1" i="1" dirty="0" smtClean="0">
                            <a:latin typeface="Cambria Math"/>
                          </a:rPr>
                          <m:t>𝟓𝟎𝟎</m:t>
                        </m:r>
                      </m:den>
                    </m:f>
                  </m:oMath>
                </a14:m>
                <a:r>
                  <a:rPr lang="en-US" altLang="zh-TW" sz="2400" b="1" dirty="0"/>
                  <a:t> </a:t>
                </a:r>
                <a:r>
                  <a:rPr lang="en-US" altLang="zh-TW" sz="2400" b="1" dirty="0" smtClean="0"/>
                  <a:t> = 0.8 </a:t>
                </a:r>
                <a:endParaRPr lang="zh-TW" altLang="zh-TW" sz="2400" b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9" y="5445224"/>
                <a:ext cx="6119437" cy="649217"/>
              </a:xfrm>
              <a:prstGeom prst="rect">
                <a:avLst/>
              </a:prstGeom>
              <a:blipFill rotWithShape="1">
                <a:blip r:embed="rId4"/>
                <a:stretch>
                  <a:fillRect l="-1494" b="-3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96779" y="6043548"/>
                <a:ext cx="6119437" cy="649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b="1" dirty="0" smtClean="0"/>
                  <a:t>Recall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1" i="1" dirty="0" smtClean="0">
                            <a:latin typeface="Cambria Math"/>
                          </a:rPr>
                          <m:t>𝟒𝟎𝟎</m:t>
                        </m:r>
                      </m:num>
                      <m:den>
                        <m:r>
                          <a:rPr lang="en-US" altLang="zh-TW" sz="2400" b="1" i="1" dirty="0" smtClean="0">
                            <a:latin typeface="Cambria Math"/>
                          </a:rPr>
                          <m:t>𝟒𝟎𝟎</m:t>
                        </m:r>
                        <m:r>
                          <a:rPr lang="en-US" altLang="zh-TW" sz="24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400" b="1" i="1" dirty="0" smtClean="0">
                            <a:latin typeface="Cambria Math"/>
                          </a:rPr>
                          <m:t>𝟐𝟎𝟎</m:t>
                        </m:r>
                      </m:den>
                    </m:f>
                    <m:r>
                      <m:rPr>
                        <m:nor/>
                      </m:rPr>
                      <a:rPr lang="en-US" altLang="zh-TW" sz="2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1" i="1" dirty="0" smtClean="0">
                            <a:latin typeface="Cambria Math"/>
                          </a:rPr>
                          <m:t>𝟒𝟎𝟎</m:t>
                        </m:r>
                      </m:num>
                      <m:den>
                        <m:r>
                          <a:rPr lang="en-US" altLang="zh-TW" sz="2400" b="1" i="1" dirty="0" smtClean="0">
                            <a:latin typeface="Cambria Math"/>
                          </a:rPr>
                          <m:t>𝟔𝟎𝟎</m:t>
                        </m:r>
                      </m:den>
                    </m:f>
                  </m:oMath>
                </a14:m>
                <a:r>
                  <a:rPr lang="en-US" altLang="zh-TW" sz="2400" b="1" dirty="0"/>
                  <a:t> </a:t>
                </a:r>
                <a:r>
                  <a:rPr lang="en-US" altLang="zh-TW" sz="2400" b="1" dirty="0" smtClean="0"/>
                  <a:t> = </a:t>
                </a:r>
                <a14:m>
                  <m:oMath xmlns:m="http://schemas.openxmlformats.org/officeDocument/2006/math">
                    <m:r>
                      <a:rPr lang="en-US" altLang="zh-TW" sz="2400" b="1" i="0" dirty="0" smtClean="0">
                        <a:latin typeface="Cambria Math"/>
                      </a:rPr>
                      <m:t>𝟎</m:t>
                    </m:r>
                    <m:r>
                      <a:rPr lang="en-US" altLang="zh-TW" sz="2400" b="1" i="0" dirty="0" smtClean="0">
                        <a:latin typeface="Cambria Math"/>
                      </a:rPr>
                      <m:t>.</m:t>
                    </m:r>
                    <m:r>
                      <a:rPr lang="en-US" altLang="zh-TW" sz="2400" b="1" i="0" dirty="0" smtClean="0">
                        <a:latin typeface="Cambria Math"/>
                      </a:rPr>
                      <m:t>𝟔𝟕</m:t>
                    </m:r>
                  </m:oMath>
                </a14:m>
                <a:r>
                  <a:rPr lang="en-US" altLang="zh-TW" sz="2400" b="1" dirty="0"/>
                  <a:t> </a:t>
                </a:r>
                <a:endParaRPr lang="zh-TW" altLang="zh-TW" sz="2400" b="1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9" y="6043548"/>
                <a:ext cx="6119437" cy="649217"/>
              </a:xfrm>
              <a:prstGeom prst="rect">
                <a:avLst/>
              </a:prstGeom>
              <a:blipFill rotWithShape="1">
                <a:blip r:embed="rId5"/>
                <a:stretch>
                  <a:fillRect l="-1494" b="-3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2051720" y="220486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＝ </a:t>
            </a:r>
            <a:r>
              <a:rPr lang="en-US" altLang="zh-TW" b="1" dirty="0" smtClean="0"/>
              <a:t>100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006568" y="229813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＝ </a:t>
            </a:r>
            <a:r>
              <a:rPr lang="en-US" altLang="zh-TW" b="1" dirty="0" smtClean="0"/>
              <a:t>400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979712" y="386104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＝ </a:t>
            </a:r>
            <a:r>
              <a:rPr lang="en-US" altLang="zh-TW" b="1" dirty="0"/>
              <a:t>3</a:t>
            </a:r>
            <a:r>
              <a:rPr lang="en-US" altLang="zh-TW" b="1" dirty="0" smtClean="0"/>
              <a:t>00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67944" y="3792889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＝ </a:t>
            </a:r>
            <a:r>
              <a:rPr lang="en-US" altLang="zh-TW" b="1" dirty="0" smtClean="0"/>
              <a:t>200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51520" y="1484784"/>
            <a:ext cx="143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</a:rPr>
              <a:t>Total :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</a:rPr>
              <a:t>1000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972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3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Century Gothic" pitchFamily="34" charset="0"/>
              </a:rPr>
              <a:t>Introduction</a:t>
            </a:r>
            <a:endParaRPr lang="en-US" altLang="zh-TW" sz="2600" b="1" dirty="0"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DBSemSXplorer’s System Architecture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Relational database to RDF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Knowledge Base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Extracting an ontology from the database schema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Keyword to Knowledgebase Resource Mapper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mapping Techniques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SPARQL Query Construction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6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gray">
          <a:xfrm rot="21274814">
            <a:off x="1943978" y="1625617"/>
            <a:ext cx="1171575" cy="40031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gray">
          <a:xfrm>
            <a:off x="2083652" y="1625543"/>
            <a:ext cx="1048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3333"/>
                </a:solidFill>
                <a:ea typeface="新細明體" charset="-120"/>
              </a:rPr>
              <a:t>Query 1</a:t>
            </a:r>
            <a:endParaRPr lang="en-US" altLang="zh-TW" sz="1600" b="1" dirty="0">
              <a:solidFill>
                <a:srgbClr val="333333"/>
              </a:solidFill>
              <a:ea typeface="新細明體" charset="-120"/>
            </a:endParaRP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gray">
          <a:xfrm rot="21274814">
            <a:off x="3312130" y="1602842"/>
            <a:ext cx="1171575" cy="40031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gray">
          <a:xfrm>
            <a:off x="3439859" y="1602768"/>
            <a:ext cx="10601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3333"/>
                </a:solidFill>
                <a:ea typeface="新細明體" charset="-120"/>
              </a:rPr>
              <a:t>Query 2</a:t>
            </a:r>
            <a:endParaRPr lang="en-US" altLang="zh-TW" sz="1600" b="1" dirty="0">
              <a:solidFill>
                <a:srgbClr val="333333"/>
              </a:solidFill>
              <a:ea typeface="新細明體" charset="-120"/>
            </a:endParaRP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gray">
          <a:xfrm rot="21274814">
            <a:off x="6028447" y="1602842"/>
            <a:ext cx="1171575" cy="40031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gray">
          <a:xfrm>
            <a:off x="6168121" y="1602768"/>
            <a:ext cx="1048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3333"/>
                </a:solidFill>
                <a:ea typeface="新細明體" charset="-120"/>
              </a:rPr>
              <a:t>Query 4</a:t>
            </a:r>
            <a:endParaRPr lang="en-US" altLang="zh-TW" sz="1600" b="1" dirty="0">
              <a:solidFill>
                <a:srgbClr val="333333"/>
              </a:solidFill>
              <a:ea typeface="新細明體" charset="-120"/>
            </a:endParaRPr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gray">
          <a:xfrm rot="21274814">
            <a:off x="7396599" y="1597715"/>
            <a:ext cx="1171575" cy="40031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gray">
          <a:xfrm>
            <a:off x="7536273" y="1597641"/>
            <a:ext cx="1048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3333"/>
                </a:solidFill>
                <a:ea typeface="新細明體" charset="-120"/>
              </a:rPr>
              <a:t>Query 5</a:t>
            </a:r>
            <a:endParaRPr lang="en-US" altLang="zh-TW" sz="1600" b="1" dirty="0">
              <a:solidFill>
                <a:srgbClr val="333333"/>
              </a:solidFill>
              <a:ea typeface="新細明體" charset="-120"/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gray">
          <a:xfrm rot="21274814">
            <a:off x="4660295" y="1597715"/>
            <a:ext cx="1171575" cy="40031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gray">
          <a:xfrm>
            <a:off x="4799969" y="1597641"/>
            <a:ext cx="1048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3333"/>
                </a:solidFill>
                <a:ea typeface="新細明體" charset="-120"/>
              </a:rPr>
              <a:t>Query 3</a:t>
            </a:r>
            <a:endParaRPr lang="en-US" altLang="zh-TW" sz="1600" b="1" dirty="0">
              <a:solidFill>
                <a:srgbClr val="333333"/>
              </a:solidFill>
              <a:ea typeface="新細明體" charset="-12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gray">
          <a:xfrm>
            <a:off x="98978" y="1682112"/>
            <a:ext cx="1604647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25557B"/>
              </a:gs>
              <a:gs pos="50000">
                <a:srgbClr val="25557B">
                  <a:gamma/>
                  <a:tint val="72549"/>
                  <a:invGamma/>
                </a:srgbClr>
              </a:gs>
              <a:gs pos="100000">
                <a:srgbClr val="25557B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5557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charset="-120"/>
              </a:rPr>
              <a:t> 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新細明體" charset="-120"/>
              </a:rPr>
              <a:t>Query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1902239" y="2196480"/>
            <a:ext cx="6892781" cy="18002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E4C244"/>
              </a:gs>
              <a:gs pos="100000">
                <a:srgbClr val="E4C244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eaLnBrk="0" hangingPunct="0">
              <a:defRPr/>
            </a:pPr>
            <a:endParaRPr lang="en-US" altLang="zh-TW" sz="1600" b="1" kern="0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gray">
          <a:xfrm>
            <a:off x="35496" y="2348880"/>
            <a:ext cx="1774748" cy="18002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E4C244"/>
              </a:gs>
              <a:gs pos="50000">
                <a:srgbClr val="E4C244">
                  <a:gamma/>
                  <a:tint val="72549"/>
                  <a:invGamma/>
                </a:srgbClr>
              </a:gs>
              <a:gs pos="100000">
                <a:srgbClr val="E4C244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4C244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新細明體" charset="-120"/>
              </a:rPr>
              <a:t> </a:t>
            </a:r>
            <a:r>
              <a:rPr lang="en-US" altLang="zh-TW" sz="2000" b="1" kern="0" dirty="0" smtClean="0">
                <a:solidFill>
                  <a:sysClr val="windowText" lastClr="000000"/>
                </a:solidFill>
                <a:ea typeface="新細明體" charset="-120"/>
              </a:rPr>
              <a:t>Ranking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lang="en-US" altLang="zh-TW" sz="2000" b="1" kern="0" dirty="0" smtClean="0">
                <a:solidFill>
                  <a:sysClr val="windowText" lastClr="000000"/>
                </a:solidFill>
                <a:ea typeface="新細明體" charset="-120"/>
              </a:rPr>
              <a:t>Result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新細明體" charset="-12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2051720" y="4255368"/>
            <a:ext cx="6711368" cy="5334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97CCF3"/>
              </a:gs>
              <a:gs pos="100000">
                <a:srgbClr val="97CCF3">
                  <a:gamma/>
                  <a:tint val="4000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新細明體" charset="-120"/>
              </a:rPr>
              <a:t>    </a:t>
            </a:r>
            <a:r>
              <a:rPr lang="en-US" altLang="zh-TW" sz="2400" b="1" kern="0" dirty="0" smtClean="0">
                <a:solidFill>
                  <a:srgbClr val="000000"/>
                </a:solidFill>
                <a:ea typeface="新細明體" charset="-120"/>
              </a:rPr>
              <a:t>1/2</a:t>
            </a:r>
            <a:r>
              <a:rPr lang="en-US" altLang="zh-TW" sz="2400" b="1" kern="0" dirty="0">
                <a:solidFill>
                  <a:srgbClr val="000000"/>
                </a:solidFill>
                <a:ea typeface="新細明體" charset="-120"/>
              </a:rPr>
              <a:t>	</a:t>
            </a:r>
            <a:r>
              <a:rPr lang="en-US" altLang="zh-TW" sz="2400" b="1" kern="0" dirty="0" smtClean="0">
                <a:solidFill>
                  <a:srgbClr val="000000"/>
                </a:solidFill>
                <a:ea typeface="新細明體" charset="-120"/>
              </a:rPr>
              <a:t>         </a:t>
            </a:r>
            <a:r>
              <a:rPr kumimoji="0" lang="en-US" altLang="zh-TW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新細明體" charset="-120"/>
              </a:rPr>
              <a:t>1              1 	       1/4           1/3 </a:t>
            </a:r>
            <a:endParaRPr kumimoji="0" lang="en-US" altLang="zh-TW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charset="-12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gray">
          <a:xfrm>
            <a:off x="35496" y="4407768"/>
            <a:ext cx="1832450" cy="5334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25557B"/>
              </a:gs>
              <a:gs pos="50000">
                <a:srgbClr val="25557B">
                  <a:gamma/>
                  <a:tint val="72549"/>
                  <a:invGamma/>
                </a:srgbClr>
              </a:gs>
              <a:gs pos="100000">
                <a:srgbClr val="25557B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5557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lvl="0" algn="ctr" eaLnBrk="0" hangingPunct="0">
              <a:buClr>
                <a:srgbClr val="FFFFFF"/>
              </a:buClr>
              <a:buFont typeface="Wingdings" pitchFamily="2" charset="2"/>
              <a:buChar char="§"/>
            </a:pPr>
            <a:r>
              <a:rPr lang="en-US" altLang="zh-TW" b="1" kern="0" dirty="0">
                <a:solidFill>
                  <a:schemeClr val="bg1"/>
                </a:solidFill>
                <a:ea typeface="新細明體" charset="-120"/>
              </a:rPr>
              <a:t>Reciprocal </a:t>
            </a:r>
            <a:endParaRPr lang="en-US" altLang="zh-TW" b="1" kern="0" dirty="0" smtClean="0">
              <a:solidFill>
                <a:schemeClr val="bg1"/>
              </a:solidFill>
              <a:ea typeface="新細明體" charset="-120"/>
            </a:endParaRPr>
          </a:p>
          <a:p>
            <a:pPr lvl="0" algn="ctr" eaLnBrk="0" hangingPunct="0">
              <a:buClr>
                <a:srgbClr val="FFFFFF"/>
              </a:buClr>
            </a:pPr>
            <a:r>
              <a:rPr lang="en-US" altLang="zh-TW" b="1" kern="0" dirty="0" smtClean="0">
                <a:solidFill>
                  <a:schemeClr val="bg1"/>
                </a:solidFill>
                <a:ea typeface="新細明體" charset="-120"/>
              </a:rPr>
              <a:t>Rank</a:t>
            </a:r>
            <a:endParaRPr kumimoji="0" lang="en-US" altLang="zh-TW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3728" y="2357916"/>
            <a:ext cx="48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1.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2.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3.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4.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5.</a:t>
            </a:r>
          </a:p>
        </p:txBody>
      </p:sp>
      <p:sp>
        <p:nvSpPr>
          <p:cNvPr id="26" name="矩形 25"/>
          <p:cNvSpPr/>
          <p:nvPr/>
        </p:nvSpPr>
        <p:spPr>
          <a:xfrm>
            <a:off x="3491880" y="2375336"/>
            <a:ext cx="48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1.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2.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3.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4.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5.</a:t>
            </a:r>
          </a:p>
        </p:txBody>
      </p:sp>
      <p:sp>
        <p:nvSpPr>
          <p:cNvPr id="27" name="矩形 26"/>
          <p:cNvSpPr/>
          <p:nvPr/>
        </p:nvSpPr>
        <p:spPr>
          <a:xfrm>
            <a:off x="4788024" y="2375336"/>
            <a:ext cx="48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1.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2.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3.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4.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5.</a:t>
            </a:r>
          </a:p>
        </p:txBody>
      </p:sp>
      <p:sp>
        <p:nvSpPr>
          <p:cNvPr id="28" name="矩形 27"/>
          <p:cNvSpPr/>
          <p:nvPr/>
        </p:nvSpPr>
        <p:spPr>
          <a:xfrm>
            <a:off x="6174432" y="2375336"/>
            <a:ext cx="48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1.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2.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3.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4.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5.</a:t>
            </a:r>
          </a:p>
        </p:txBody>
      </p:sp>
      <p:sp>
        <p:nvSpPr>
          <p:cNvPr id="29" name="矩形 28"/>
          <p:cNvSpPr/>
          <p:nvPr/>
        </p:nvSpPr>
        <p:spPr>
          <a:xfrm>
            <a:off x="7524328" y="2375336"/>
            <a:ext cx="48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1.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2.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3.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4.</a:t>
            </a:r>
          </a:p>
          <a:p>
            <a:pPr lvl="0" algn="ctr" eaLnBrk="0" hangingPunct="0">
              <a:defRPr/>
            </a:pPr>
            <a:r>
              <a:rPr lang="en-US" altLang="zh-TW" b="1" kern="0" dirty="0">
                <a:solidFill>
                  <a:srgbClr val="000000"/>
                </a:solidFill>
                <a:ea typeface="新細明體" charset="-120"/>
              </a:rPr>
              <a:t>5.</a:t>
            </a:r>
          </a:p>
        </p:txBody>
      </p:sp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Mean </a:t>
            </a:r>
            <a:r>
              <a:rPr lang="en-US" altLang="zh-TW" sz="2800" b="1" dirty="0">
                <a:latin typeface="Arial Rounded MT Bold" pitchFamily="34" charset="0"/>
              </a:rPr>
              <a:t>Reciprocal </a:t>
            </a:r>
            <a:r>
              <a:rPr lang="en-US" altLang="zh-TW" sz="2800" b="1" dirty="0" smtClean="0">
                <a:latin typeface="Arial Rounded MT Bold" pitchFamily="34" charset="0"/>
              </a:rPr>
              <a:t>Rank</a:t>
            </a:r>
            <a:r>
              <a:rPr lang="zh-TW" altLang="en-US" sz="2800" b="1" dirty="0" smtClean="0">
                <a:latin typeface="Arial Rounded MT Bold" pitchFamily="34" charset="0"/>
              </a:rPr>
              <a:t> </a:t>
            </a:r>
            <a:r>
              <a:rPr lang="en-US" altLang="zh-TW" sz="2800" b="1" dirty="0" smtClean="0">
                <a:latin typeface="Arial Rounded MT Bold" pitchFamily="34" charset="0"/>
              </a:rPr>
              <a:t>(</a:t>
            </a:r>
            <a:r>
              <a:rPr lang="en-US" altLang="zh-TW" sz="2800" b="1" dirty="0">
                <a:latin typeface="Arial Rounded MT Bold" pitchFamily="34" charset="0"/>
              </a:rPr>
              <a:t>MRR</a:t>
            </a:r>
            <a:r>
              <a:rPr lang="en-US" altLang="zh-TW" sz="2800" b="1" dirty="0" smtClean="0">
                <a:latin typeface="Arial Rounded MT Bold" pitchFamily="34" charset="0"/>
              </a:rPr>
              <a:t>)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65" y="2708920"/>
            <a:ext cx="261094" cy="2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04" y="2474910"/>
            <a:ext cx="261094" cy="2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29" y="2443012"/>
            <a:ext cx="261094" cy="2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58" y="3248980"/>
            <a:ext cx="261094" cy="2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67" y="2988811"/>
            <a:ext cx="261094" cy="2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96779" y="5445224"/>
                <a:ext cx="4031205" cy="649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b="1" dirty="0" smtClean="0"/>
                  <a:t>MRR =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2400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altLang="zh-TW" sz="2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b="1" dirty="0"/>
                  <a:t>+ </a:t>
                </a:r>
                <a:r>
                  <a:rPr lang="en-US" altLang="zh-TW" sz="2400" b="1" dirty="0" smtClean="0"/>
                  <a:t>1 + 1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2400" b="1" i="1" dirty="0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TW" sz="2400" b="1" dirty="0"/>
                  <a:t> </a:t>
                </a:r>
                <a:r>
                  <a:rPr lang="en-US" altLang="zh-TW" sz="2400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2400" b="1" i="1" dirty="0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zh-TW" sz="2400" b="1" i="1" dirty="0" smtClean="0">
                        <a:latin typeface="Cambria Math"/>
                      </a:rPr>
                      <m:t> )</m:t>
                    </m:r>
                  </m:oMath>
                </a14:m>
                <a:r>
                  <a:rPr lang="en-US" altLang="zh-TW" sz="2400" b="1" dirty="0"/>
                  <a:t> </a:t>
                </a:r>
                <a:endParaRPr lang="zh-TW" altLang="zh-TW" sz="2400" b="1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9" y="5445224"/>
                <a:ext cx="4031205" cy="649152"/>
              </a:xfrm>
              <a:prstGeom prst="rect">
                <a:avLst/>
              </a:prstGeom>
              <a:blipFill rotWithShape="1">
                <a:blip r:embed="rId4"/>
                <a:stretch>
                  <a:fillRect l="-2269" b="-3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/>
          <p:cNvSpPr/>
          <p:nvPr/>
        </p:nvSpPr>
        <p:spPr>
          <a:xfrm>
            <a:off x="4355976" y="5517232"/>
            <a:ext cx="4031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/>
              <a:t>/ 5 = 0.617 </a:t>
            </a:r>
            <a:endParaRPr lang="zh-TW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37739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DBSemSXplorer’s System Architecture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Relational database to RDF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Knowledge Base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Extracting an ontology from the database schema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Keyword to Knowledgebase Resource Mapper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mapping Techniques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SPARQL Query Construction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0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Conclusion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1520" y="1340768"/>
            <a:ext cx="878497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This paper proposed an approach and implemented a system based on that, </a:t>
            </a:r>
            <a:r>
              <a:rPr lang="en-US" altLang="zh-TW" dirty="0" err="1"/>
              <a:t>DBSemSXplorer</a:t>
            </a:r>
            <a:r>
              <a:rPr lang="en-US" altLang="zh-TW" dirty="0"/>
              <a:t>, to answer keyword search in RDBs by </a:t>
            </a:r>
          </a:p>
          <a:p>
            <a:pPr lvl="1"/>
            <a:r>
              <a:rPr lang="en-US" altLang="zh-TW" dirty="0"/>
              <a:t>Transforming the RDBs into an RDF knowledgebase</a:t>
            </a:r>
          </a:p>
          <a:p>
            <a:pPr lvl="1"/>
            <a:r>
              <a:rPr lang="en-US" altLang="zh-TW" dirty="0"/>
              <a:t>Mapping the query terms into the most semantically and syntactically similar knowledgebase resources </a:t>
            </a:r>
          </a:p>
          <a:p>
            <a:pPr lvl="1"/>
            <a:r>
              <a:rPr lang="en-US" altLang="zh-TW" dirty="0"/>
              <a:t>Constructing equivalent SPARQL from the mapped </a:t>
            </a:r>
            <a:r>
              <a:rPr lang="en-US" altLang="zh-TW" dirty="0" smtClean="0"/>
              <a:t>terms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Paper’s approach </a:t>
            </a:r>
            <a:r>
              <a:rPr lang="en-US" altLang="zh-TW" dirty="0"/>
              <a:t>outperformed the </a:t>
            </a:r>
            <a:r>
              <a:rPr lang="en-US" altLang="zh-TW" dirty="0" smtClean="0"/>
              <a:t>previous approaches </a:t>
            </a:r>
            <a:r>
              <a:rPr lang="en-US" altLang="zh-TW" dirty="0"/>
              <a:t>in finding the most relevant answers to the </a:t>
            </a:r>
            <a:r>
              <a:rPr lang="en-US" altLang="zh-TW" dirty="0" smtClean="0"/>
              <a:t>keyword query</a:t>
            </a:r>
            <a:r>
              <a:rPr lang="en-US" altLang="zh-TW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8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Arial Rounded MT Bold" pitchFamily="34" charset="0"/>
              </a:rPr>
              <a:t>Introduction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61926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139669" y="3162454"/>
            <a:ext cx="6680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dirty="0" smtClean="0">
                <a:ea typeface="新細明體" charset="-120"/>
              </a:rPr>
              <a:t>“Movie”  </a:t>
            </a:r>
            <a:r>
              <a:rPr lang="en-US" altLang="zh-TW" sz="1600" b="1" dirty="0" smtClean="0">
                <a:ea typeface="新細明體" charset="-120"/>
              </a:rPr>
              <a:t>AND</a:t>
            </a:r>
            <a:r>
              <a:rPr lang="zh-TW" altLang="en-US" sz="1600" dirty="0">
                <a:ea typeface="新細明體" charset="-120"/>
              </a:rPr>
              <a:t> </a:t>
            </a:r>
            <a:r>
              <a:rPr lang="en-US" altLang="zh-TW" sz="1600" dirty="0" smtClean="0">
                <a:ea typeface="新細明體" charset="-120"/>
              </a:rPr>
              <a:t>“directed”</a:t>
            </a:r>
            <a:r>
              <a:rPr lang="zh-TW" altLang="en-US" sz="1600" dirty="0" smtClean="0">
                <a:ea typeface="新細明體" charset="-120"/>
              </a:rPr>
              <a:t> </a:t>
            </a:r>
            <a:r>
              <a:rPr lang="en-US" altLang="zh-TW" sz="1600" b="1" dirty="0" smtClean="0">
                <a:ea typeface="新細明體" charset="-120"/>
              </a:rPr>
              <a:t> AND</a:t>
            </a:r>
            <a:r>
              <a:rPr lang="en-US" altLang="zh-TW" sz="1600" dirty="0" smtClean="0">
                <a:ea typeface="新細明體" charset="-120"/>
              </a:rPr>
              <a:t> “starred” </a:t>
            </a:r>
            <a:r>
              <a:rPr lang="en-US" altLang="zh-TW" sz="1600" b="1" dirty="0" smtClean="0">
                <a:ea typeface="新細明體" charset="-120"/>
              </a:rPr>
              <a:t>AND “</a:t>
            </a:r>
            <a:r>
              <a:rPr lang="en-US" altLang="zh-TW" sz="1600" dirty="0" smtClean="0">
                <a:ea typeface="新細明體" charset="-120"/>
              </a:rPr>
              <a:t>George”</a:t>
            </a:r>
            <a:r>
              <a:rPr lang="en-US" altLang="zh-TW" sz="1600" b="1" dirty="0" smtClean="0">
                <a:ea typeface="新細明體" charset="-120"/>
              </a:rPr>
              <a:t> AND “</a:t>
            </a:r>
            <a:r>
              <a:rPr lang="en-US" altLang="zh-TW" sz="1600" dirty="0" smtClean="0">
                <a:ea typeface="新細明體" charset="-120"/>
              </a:rPr>
              <a:t>Clooney” </a:t>
            </a:r>
            <a:endParaRPr lang="en-US" altLang="zh-TW" sz="1600" dirty="0">
              <a:ea typeface="新細明體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7863" y="621592"/>
            <a:ext cx="4276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042528" y="2780928"/>
            <a:ext cx="6849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dirty="0" smtClean="0">
                <a:ea typeface="新細明體" charset="-120"/>
              </a:rPr>
              <a:t>“Movie”  </a:t>
            </a:r>
            <a:r>
              <a:rPr lang="en-US" altLang="zh-TW" sz="1600" b="1" dirty="0" smtClean="0">
                <a:ea typeface="新細明體" charset="-120"/>
              </a:rPr>
              <a:t>OR</a:t>
            </a:r>
            <a:r>
              <a:rPr lang="zh-TW" altLang="en-US" sz="1600" dirty="0" smtClean="0">
                <a:ea typeface="新細明體" charset="-120"/>
              </a:rPr>
              <a:t>   </a:t>
            </a:r>
            <a:r>
              <a:rPr lang="en-US" altLang="zh-TW" sz="1600" dirty="0" smtClean="0">
                <a:ea typeface="新細明體" charset="-120"/>
              </a:rPr>
              <a:t>“directed”</a:t>
            </a:r>
            <a:r>
              <a:rPr lang="zh-TW" altLang="en-US" sz="1600" dirty="0" smtClean="0">
                <a:ea typeface="新細明體" charset="-120"/>
              </a:rPr>
              <a:t>   </a:t>
            </a:r>
            <a:r>
              <a:rPr lang="en-US" altLang="zh-TW" sz="1600" b="1" dirty="0" smtClean="0">
                <a:ea typeface="新細明體" charset="-120"/>
              </a:rPr>
              <a:t>OR</a:t>
            </a:r>
            <a:r>
              <a:rPr lang="en-US" altLang="zh-TW" sz="1600" dirty="0" smtClean="0">
                <a:ea typeface="新細明體" charset="-120"/>
              </a:rPr>
              <a:t>    “starred” </a:t>
            </a:r>
            <a:r>
              <a:rPr lang="en-US" altLang="zh-TW" sz="1600" b="1" dirty="0" smtClean="0">
                <a:ea typeface="新細明體" charset="-120"/>
              </a:rPr>
              <a:t>OR    “</a:t>
            </a:r>
            <a:r>
              <a:rPr lang="en-US" altLang="zh-TW" sz="1600" dirty="0" smtClean="0">
                <a:ea typeface="新細明體" charset="-120"/>
              </a:rPr>
              <a:t>George”</a:t>
            </a:r>
            <a:r>
              <a:rPr lang="en-US" altLang="zh-TW" sz="1600" b="1" dirty="0" smtClean="0">
                <a:ea typeface="新細明體" charset="-120"/>
              </a:rPr>
              <a:t>  OR   “</a:t>
            </a:r>
            <a:r>
              <a:rPr lang="en-US" altLang="zh-TW" sz="1600" dirty="0" smtClean="0">
                <a:ea typeface="新細明體" charset="-120"/>
              </a:rPr>
              <a:t>Clooney” </a:t>
            </a:r>
            <a:endParaRPr lang="en-US" altLang="zh-TW" sz="1600" dirty="0">
              <a:ea typeface="新細明體" charset="-12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98" y="2300816"/>
            <a:ext cx="4276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3533"/>
            <a:ext cx="1800200" cy="184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Callout 8"/>
          <p:cNvSpPr/>
          <p:nvPr/>
        </p:nvSpPr>
        <p:spPr>
          <a:xfrm>
            <a:off x="2051720" y="1124744"/>
            <a:ext cx="4032448" cy="936104"/>
          </a:xfrm>
          <a:prstGeom prst="wedgeEllipseCallout">
            <a:avLst>
              <a:gd name="adj1" fmla="val -53634"/>
              <a:gd name="adj2" fmla="val 6734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movie(s) which are directed and stared in by George Clooney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9"/>
          <p:cNvCxnSpPr/>
          <p:nvPr/>
        </p:nvCxnSpPr>
        <p:spPr>
          <a:xfrm>
            <a:off x="6192180" y="159490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4" y="980728"/>
            <a:ext cx="1142058" cy="132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7279532" y="436054"/>
            <a:ext cx="1396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Database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b="1" dirty="0" smtClean="0"/>
              <a:t>(EX</a:t>
            </a:r>
            <a:r>
              <a:rPr lang="zh-TW" altLang="en-US" sz="1400" b="1" dirty="0" smtClean="0"/>
              <a:t>：</a:t>
            </a:r>
            <a:r>
              <a:rPr lang="en-US" altLang="zh-TW" sz="1400" b="1" dirty="0" smtClean="0"/>
              <a:t>IMDB)</a:t>
            </a:r>
            <a:endParaRPr lang="zh-TW" altLang="en-US" sz="1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31" y="4149080"/>
            <a:ext cx="3880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爆炸 1 25"/>
          <p:cNvSpPr/>
          <p:nvPr/>
        </p:nvSpPr>
        <p:spPr>
          <a:xfrm>
            <a:off x="7084825" y="4437112"/>
            <a:ext cx="1591629" cy="13437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7264219" y="486799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Not found</a:t>
            </a:r>
            <a:endParaRPr lang="zh-TW" altLang="en-US" b="1" dirty="0"/>
          </a:p>
        </p:txBody>
      </p:sp>
      <p:sp>
        <p:nvSpPr>
          <p:cNvPr id="28" name="Rectangle 8"/>
          <p:cNvSpPr/>
          <p:nvPr/>
        </p:nvSpPr>
        <p:spPr>
          <a:xfrm>
            <a:off x="4214062" y="2306121"/>
            <a:ext cx="1654081" cy="385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3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26" grpId="0" animBg="1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Arial Rounded MT Bold" pitchFamily="34" charset="0"/>
              </a:rPr>
              <a:t>Introduction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1008"/>
            <a:ext cx="61926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7863" y="621592"/>
            <a:ext cx="4276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98" y="2300816"/>
            <a:ext cx="4276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3533"/>
            <a:ext cx="1800200" cy="184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Callout 8"/>
          <p:cNvSpPr/>
          <p:nvPr/>
        </p:nvSpPr>
        <p:spPr>
          <a:xfrm>
            <a:off x="2051720" y="1124744"/>
            <a:ext cx="4032448" cy="936104"/>
          </a:xfrm>
          <a:prstGeom prst="wedgeEllipseCallout">
            <a:avLst>
              <a:gd name="adj1" fmla="val -53634"/>
              <a:gd name="adj2" fmla="val 6734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movie(s) which are directed and stared in by George Clooney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9"/>
          <p:cNvCxnSpPr/>
          <p:nvPr/>
        </p:nvCxnSpPr>
        <p:spPr>
          <a:xfrm>
            <a:off x="6192180" y="159490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4" y="980728"/>
            <a:ext cx="1142058" cy="132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7279532" y="436054"/>
            <a:ext cx="1396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Database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b="1" dirty="0" smtClean="0"/>
              <a:t>(EX</a:t>
            </a:r>
            <a:r>
              <a:rPr lang="zh-TW" altLang="en-US" sz="1400" b="1" dirty="0" smtClean="0"/>
              <a:t>：</a:t>
            </a:r>
            <a:r>
              <a:rPr lang="en-US" altLang="zh-TW" sz="1400" b="1" dirty="0" smtClean="0"/>
              <a:t>IMDB)</a:t>
            </a:r>
            <a:endParaRPr lang="zh-TW" altLang="en-US" sz="1400" b="1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3851920" y="263691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131840" y="263691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771800" y="2996952"/>
            <a:ext cx="171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 smtClean="0">
                <a:ea typeface="新細明體" charset="-120"/>
              </a:rPr>
              <a:t>Director </a:t>
            </a:r>
            <a:r>
              <a:rPr lang="en-US" altLang="zh-TW" dirty="0">
                <a:ea typeface="新細明體" charset="-120"/>
              </a:rPr>
              <a:t>/ A</a:t>
            </a:r>
            <a:r>
              <a:rPr lang="en-US" altLang="zh-TW" dirty="0" smtClean="0">
                <a:ea typeface="新細明體" charset="-120"/>
              </a:rPr>
              <a:t>ctor</a:t>
            </a:r>
            <a:endParaRPr lang="en-US" altLang="zh-TW" dirty="0">
              <a:ea typeface="新細明體" charset="-12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733742"/>
            <a:ext cx="261094" cy="2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3"/>
          <p:cNvSpPr>
            <a:spLocks noChangeArrowheads="1"/>
          </p:cNvSpPr>
          <p:nvPr/>
        </p:nvSpPr>
        <p:spPr bwMode="gray">
          <a:xfrm rot="5400000">
            <a:off x="6364582" y="4002910"/>
            <a:ext cx="2818083" cy="251481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Freeform 4"/>
          <p:cNvSpPr>
            <a:spLocks/>
          </p:cNvSpPr>
          <p:nvPr/>
        </p:nvSpPr>
        <p:spPr bwMode="gray">
          <a:xfrm>
            <a:off x="6534219" y="3851274"/>
            <a:ext cx="2442874" cy="513830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883851" y="392376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 smtClean="0">
                <a:ea typeface="新細明體" charset="-120"/>
              </a:rPr>
              <a:t>Search Result</a:t>
            </a:r>
            <a:r>
              <a:rPr lang="zh-TW" altLang="en-US" dirty="0" smtClean="0">
                <a:ea typeface="新細明體" charset="-120"/>
              </a:rPr>
              <a:t>：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92416" y="4137174"/>
            <a:ext cx="2510624" cy="13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endParaRPr lang="en-US" altLang="zh-TW" sz="1600" dirty="0" smtClean="0">
              <a:ea typeface="新細明體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1600" dirty="0" smtClean="0">
                <a:ea typeface="新細明體" charset="-120"/>
              </a:rPr>
              <a:t>Movie : Leatherheads</a:t>
            </a:r>
          </a:p>
          <a:p>
            <a:pPr>
              <a:spcAft>
                <a:spcPts val="600"/>
              </a:spcAft>
            </a:pPr>
            <a:r>
              <a:rPr lang="en-US" altLang="zh-TW" sz="1600" dirty="0" smtClean="0">
                <a:ea typeface="新細明體" charset="-120"/>
              </a:rPr>
              <a:t>Actor : George Clooney</a:t>
            </a:r>
          </a:p>
          <a:p>
            <a:pPr>
              <a:spcAft>
                <a:spcPts val="600"/>
              </a:spcAft>
            </a:pPr>
            <a:r>
              <a:rPr lang="en-US" altLang="zh-TW" sz="1600" dirty="0" smtClean="0">
                <a:ea typeface="新細明體" charset="-120"/>
              </a:rPr>
              <a:t>Director: George Clooney</a:t>
            </a:r>
            <a:endParaRPr lang="en-US" altLang="zh-TW" sz="16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41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5" grpId="0" animBg="1"/>
      <p:bldP spid="2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320480" cy="44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700808"/>
            <a:ext cx="43924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Arial Rounded MT Bold" pitchFamily="34" charset="0"/>
              </a:rPr>
              <a:t>The </a:t>
            </a:r>
            <a:r>
              <a:rPr lang="en-US" altLang="zh-TW" sz="2800" dirty="0">
                <a:latin typeface="Arial Rounded MT Bold" pitchFamily="34" charset="0"/>
              </a:rPr>
              <a:t>UI of the System</a:t>
            </a:r>
            <a:endParaRPr lang="zh-TW" altLang="en-US" sz="2800" dirty="0">
              <a:latin typeface="Arial Rounded MT Bold" pitchFamily="34" charset="0"/>
            </a:endParaRPr>
          </a:p>
        </p:txBody>
      </p:sp>
      <p:cxnSp>
        <p:nvCxnSpPr>
          <p:cNvPr id="6" name="Straight Arrow Connector 9"/>
          <p:cNvCxnSpPr/>
          <p:nvPr/>
        </p:nvCxnSpPr>
        <p:spPr>
          <a:xfrm>
            <a:off x="899592" y="429309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9592" y="4293096"/>
            <a:ext cx="187220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8"/>
          <p:cNvSpPr/>
          <p:nvPr/>
        </p:nvSpPr>
        <p:spPr>
          <a:xfrm>
            <a:off x="1475656" y="4869160"/>
            <a:ext cx="1251074" cy="385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7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DBSemSXplorer’s System Architecture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Relational database to RDF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Knowledge Base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Extracting an ontology from the database schema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Keyword to Knowledgebase Resource Mapper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mapping Techniques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SPARQL Query Construction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1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1" y="1556792"/>
            <a:ext cx="8867445" cy="51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System Architecture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6228184" y="1594210"/>
            <a:ext cx="2808312" cy="3995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8"/>
          <p:cNvSpPr/>
          <p:nvPr/>
        </p:nvSpPr>
        <p:spPr>
          <a:xfrm>
            <a:off x="2267744" y="1594210"/>
            <a:ext cx="4248472" cy="3130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251520" y="5229200"/>
            <a:ext cx="5400600" cy="1224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6864207" y="920935"/>
            <a:ext cx="1975327" cy="492049"/>
            <a:chOff x="1248" y="1106"/>
            <a:chExt cx="4382" cy="540"/>
          </a:xfrm>
        </p:grpSpPr>
        <p:grpSp>
          <p:nvGrpSpPr>
            <p:cNvPr id="11" name="Group 88"/>
            <p:cNvGrpSpPr>
              <a:grpSpLocks/>
            </p:cNvGrpSpPr>
            <p:nvPr/>
          </p:nvGrpSpPr>
          <p:grpSpPr bwMode="auto">
            <a:xfrm>
              <a:off x="1248" y="1227"/>
              <a:ext cx="864" cy="419"/>
              <a:chOff x="1110" y="2656"/>
              <a:chExt cx="2788" cy="1351"/>
            </a:xfrm>
          </p:grpSpPr>
          <p:sp>
            <p:nvSpPr>
              <p:cNvPr id="15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269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2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Text Box 97"/>
            <p:cNvSpPr txBox="1">
              <a:spLocks noChangeArrowheads="1"/>
            </p:cNvSpPr>
            <p:nvPr/>
          </p:nvSpPr>
          <p:spPr bwMode="auto">
            <a:xfrm>
              <a:off x="2073" y="1106"/>
              <a:ext cx="3557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sz="1300" b="1" dirty="0" smtClean="0">
                  <a:ea typeface="新細明體" charset="-120"/>
                </a:rPr>
                <a:t>Knowledge Base Generation</a:t>
              </a:r>
              <a:endParaRPr lang="en-US" altLang="zh-TW" sz="1300" b="1" dirty="0">
                <a:ea typeface="新細明體" charset="-120"/>
              </a:endParaRPr>
            </a:p>
          </p:txBody>
        </p:sp>
        <p:sp>
          <p:nvSpPr>
            <p:cNvPr id="14" name="Text Box 98"/>
            <p:cNvSpPr txBox="1">
              <a:spLocks noChangeArrowheads="1"/>
            </p:cNvSpPr>
            <p:nvPr/>
          </p:nvSpPr>
          <p:spPr bwMode="gray">
            <a:xfrm>
              <a:off x="1381" y="1241"/>
              <a:ext cx="58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b="1" dirty="0" smtClean="0">
                  <a:ea typeface="新細明體" charset="-120"/>
                </a:rPr>
                <a:t>1</a:t>
              </a:r>
              <a:endParaRPr lang="en-US" altLang="zh-TW" b="1" dirty="0">
                <a:ea typeface="新細明體" charset="-120"/>
              </a:endParaRPr>
            </a:p>
          </p:txBody>
        </p: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3467782" y="992619"/>
            <a:ext cx="2935947" cy="513917"/>
            <a:chOff x="1248" y="1082"/>
            <a:chExt cx="6513" cy="564"/>
          </a:xfrm>
        </p:grpSpPr>
        <p:grpSp>
          <p:nvGrpSpPr>
            <p:cNvPr id="19" name="Group 88"/>
            <p:cNvGrpSpPr>
              <a:grpSpLocks/>
            </p:cNvGrpSpPr>
            <p:nvPr/>
          </p:nvGrpSpPr>
          <p:grpSpPr bwMode="auto">
            <a:xfrm>
              <a:off x="1248" y="1227"/>
              <a:ext cx="864" cy="419"/>
              <a:chOff x="1110" y="2656"/>
              <a:chExt cx="2788" cy="1351"/>
            </a:xfrm>
          </p:grpSpPr>
          <p:sp>
            <p:nvSpPr>
              <p:cNvPr id="23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269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0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Text Box 97"/>
            <p:cNvSpPr txBox="1">
              <a:spLocks noChangeArrowheads="1"/>
            </p:cNvSpPr>
            <p:nvPr/>
          </p:nvSpPr>
          <p:spPr bwMode="auto">
            <a:xfrm>
              <a:off x="2260" y="1082"/>
              <a:ext cx="5501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TW" sz="1300" b="1" dirty="0" smtClean="0">
                  <a:ea typeface="新細明體" charset="-120"/>
                </a:rPr>
                <a:t>Keyword to Knowledgebase </a:t>
              </a:r>
            </a:p>
            <a:p>
              <a:pPr eaLnBrk="0" hangingPunct="0"/>
              <a:r>
                <a:rPr lang="en-US" altLang="zh-TW" sz="1300" b="1" dirty="0" smtClean="0">
                  <a:ea typeface="新細明體" charset="-120"/>
                </a:rPr>
                <a:t>Resource Mapper</a:t>
              </a:r>
              <a:endParaRPr lang="en-US" altLang="zh-TW" sz="1300" b="1" dirty="0">
                <a:ea typeface="新細明體" charset="-120"/>
              </a:endParaRPr>
            </a:p>
          </p:txBody>
        </p:sp>
        <p:sp>
          <p:nvSpPr>
            <p:cNvPr id="22" name="Text Box 98"/>
            <p:cNvSpPr txBox="1">
              <a:spLocks noChangeArrowheads="1"/>
            </p:cNvSpPr>
            <p:nvPr/>
          </p:nvSpPr>
          <p:spPr bwMode="gray">
            <a:xfrm>
              <a:off x="1381" y="1241"/>
              <a:ext cx="58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b="1" dirty="0" smtClean="0">
                  <a:ea typeface="新細明體" charset="-120"/>
                </a:rPr>
                <a:t>2</a:t>
              </a:r>
              <a:endParaRPr lang="en-US" altLang="zh-TW" b="1" dirty="0">
                <a:ea typeface="新細明體" charset="-120"/>
              </a:endParaRPr>
            </a:p>
          </p:txBody>
        </p:sp>
      </p:grpSp>
      <p:grpSp>
        <p:nvGrpSpPr>
          <p:cNvPr id="26" name="Group 117"/>
          <p:cNvGrpSpPr>
            <a:grpSpLocks/>
          </p:cNvGrpSpPr>
          <p:nvPr/>
        </p:nvGrpSpPr>
        <p:grpSpPr bwMode="auto">
          <a:xfrm>
            <a:off x="5892695" y="5817151"/>
            <a:ext cx="2063681" cy="513916"/>
            <a:chOff x="1248" y="1082"/>
            <a:chExt cx="4578" cy="564"/>
          </a:xfrm>
        </p:grpSpPr>
        <p:grpSp>
          <p:nvGrpSpPr>
            <p:cNvPr id="27" name="Group 88"/>
            <p:cNvGrpSpPr>
              <a:grpSpLocks/>
            </p:cNvGrpSpPr>
            <p:nvPr/>
          </p:nvGrpSpPr>
          <p:grpSpPr bwMode="auto">
            <a:xfrm>
              <a:off x="1248" y="1227"/>
              <a:ext cx="864" cy="419"/>
              <a:chOff x="1110" y="2656"/>
              <a:chExt cx="2788" cy="1351"/>
            </a:xfrm>
          </p:grpSpPr>
          <p:sp>
            <p:nvSpPr>
              <p:cNvPr id="31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269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Text Box 97"/>
            <p:cNvSpPr txBox="1">
              <a:spLocks noChangeArrowheads="1"/>
            </p:cNvSpPr>
            <p:nvPr/>
          </p:nvSpPr>
          <p:spPr bwMode="auto">
            <a:xfrm>
              <a:off x="2112" y="1082"/>
              <a:ext cx="3714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TW" sz="1300" b="1" dirty="0" smtClean="0">
                  <a:ea typeface="新細明體" charset="-120"/>
                </a:rPr>
                <a:t>SPARQL Query Construction</a:t>
              </a:r>
              <a:endParaRPr lang="en-US" altLang="zh-TW" sz="1300" b="1" dirty="0">
                <a:ea typeface="新細明體" charset="-120"/>
              </a:endParaRPr>
            </a:p>
          </p:txBody>
        </p:sp>
        <p:sp>
          <p:nvSpPr>
            <p:cNvPr id="30" name="Text Box 98"/>
            <p:cNvSpPr txBox="1">
              <a:spLocks noChangeArrowheads="1"/>
            </p:cNvSpPr>
            <p:nvPr/>
          </p:nvSpPr>
          <p:spPr bwMode="gray">
            <a:xfrm>
              <a:off x="1381" y="1241"/>
              <a:ext cx="58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b="1" dirty="0" smtClean="0">
                  <a:ea typeface="新細明體" charset="-120"/>
                </a:rPr>
                <a:t>3</a:t>
              </a:r>
              <a:endParaRPr lang="en-US" altLang="zh-TW" b="1" dirty="0"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6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DBSemSXplorer’s System Architecture</a:t>
            </a:r>
          </a:p>
          <a:p>
            <a:r>
              <a:rPr lang="en-US" altLang="zh-TW" sz="2600" b="1" dirty="0">
                <a:latin typeface="Century Gothic" pitchFamily="34" charset="0"/>
              </a:rPr>
              <a:t>Relational database to RDF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Knowledge Base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Extracting an ontology from the database schema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Query Keyword to Knowledgebase Resource Mapper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mapping Techniques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SPARQL Query Construction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96336" y="0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1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20645</TotalTime>
  <Words>1439</Words>
  <Application>Microsoft Office PowerPoint</Application>
  <PresentationFormat>如螢幕大小 (4:3)</PresentationFormat>
  <Paragraphs>408</Paragraphs>
  <Slides>32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清晰度</vt:lpstr>
      <vt:lpstr>PowerPoint 簡報</vt:lpstr>
      <vt:lpstr>Outline</vt:lpstr>
      <vt:lpstr>Outline</vt:lpstr>
      <vt:lpstr>Introduction</vt:lpstr>
      <vt:lpstr>Introduction</vt:lpstr>
      <vt:lpstr>The UI of the System</vt:lpstr>
      <vt:lpstr>Outline</vt:lpstr>
      <vt:lpstr>System Architecture</vt:lpstr>
      <vt:lpstr>Outline</vt:lpstr>
      <vt:lpstr>Knowledge Base</vt:lpstr>
      <vt:lpstr>Outline</vt:lpstr>
      <vt:lpstr>Extracting an ontology from the database schema</vt:lpstr>
      <vt:lpstr>Extracting an ontology from the database schema</vt:lpstr>
      <vt:lpstr>Extracting an ontology from the database schema</vt:lpstr>
      <vt:lpstr>Extracting an ontology from the database schema</vt:lpstr>
      <vt:lpstr>Outline</vt:lpstr>
      <vt:lpstr>Keyword Mapping Techniques</vt:lpstr>
      <vt:lpstr>Keyword Mapping Techniques</vt:lpstr>
      <vt:lpstr>Keyword Mapping Techniques</vt:lpstr>
      <vt:lpstr>Similarity</vt:lpstr>
      <vt:lpstr>Outline</vt:lpstr>
      <vt:lpstr>SPARQL Query Construction</vt:lpstr>
      <vt:lpstr>SPARQL Query Construction</vt:lpstr>
      <vt:lpstr>SPARQL Query Construction</vt:lpstr>
      <vt:lpstr>Outline</vt:lpstr>
      <vt:lpstr>Outline</vt:lpstr>
      <vt:lpstr>Experiment</vt:lpstr>
      <vt:lpstr>Precision , Recall</vt:lpstr>
      <vt:lpstr>Experiment</vt:lpstr>
      <vt:lpstr>Mean Reciprocal Rank (MRR)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michael</cp:lastModifiedBy>
  <cp:revision>1630</cp:revision>
  <cp:lastPrinted>2011-11-21T00:22:00Z</cp:lastPrinted>
  <dcterms:created xsi:type="dcterms:W3CDTF">2011-06-14T10:57:34Z</dcterms:created>
  <dcterms:modified xsi:type="dcterms:W3CDTF">2012-09-20T06:45:39Z</dcterms:modified>
</cp:coreProperties>
</file>